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6"/>
    <p:sldMasterId id="2147483766" r:id="rId7"/>
  </p:sldMasterIdLst>
  <p:notesMasterIdLst>
    <p:notesMasterId r:id="rId13"/>
  </p:notesMasterIdLst>
  <p:sldIdLst>
    <p:sldId id="5590" r:id="rId8"/>
    <p:sldId id="5591" r:id="rId9"/>
    <p:sldId id="5592" r:id="rId10"/>
    <p:sldId id="5601" r:id="rId11"/>
    <p:sldId id="5602"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6F1F2-62A0-3FE5-EF4E-48DD9DF97B44}" name="Oliver Ryg Nielsen" initials="" userId="S::oryn@eifo.dk::d444a2f5-f053-4113-af31-b3c8072dba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2F4E"/>
    <a:srgbClr val="15304E"/>
    <a:srgbClr val="91A0B2"/>
    <a:srgbClr val="D1D8DF"/>
    <a:srgbClr val="D1D8FF"/>
    <a:srgbClr val="DBF2F4"/>
    <a:srgbClr val="B8E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EEF31-0097-4810-9155-DAFE32103E1B}" v="6" dt="2026-03-12T14:18:40.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8" autoAdjust="0"/>
    <p:restoredTop sz="91021" autoAdjust="0"/>
  </p:normalViewPr>
  <p:slideViewPr>
    <p:cSldViewPr snapToGrid="0" showGuides="1">
      <p:cViewPr varScale="1">
        <p:scale>
          <a:sx n="138" d="100"/>
          <a:sy n="138" d="100"/>
        </p:scale>
        <p:origin x="3364" y="308"/>
      </p:cViewPr>
      <p:guideLst/>
    </p:cSldViewPr>
  </p:slideViewPr>
  <p:outlineViewPr>
    <p:cViewPr>
      <p:scale>
        <a:sx n="33" d="100"/>
        <a:sy n="33" d="100"/>
      </p:scale>
      <p:origin x="0" y="0"/>
    </p:cViewPr>
  </p:outlin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Klit Jørgensen" userId="b3ccf8e7-0c51-41ee-9d95-e2232b60ca23" providerId="ADAL" clId="{D01F6282-A575-4045-BA31-E186FFCF2DF1}"/>
    <pc:docChg chg="addSld delSld modSld">
      <pc:chgData name="Cecilie Klit Jørgensen" userId="b3ccf8e7-0c51-41ee-9d95-e2232b60ca23" providerId="ADAL" clId="{D01F6282-A575-4045-BA31-E186FFCF2DF1}" dt="2026-03-12T14:17:41.202" v="25" actId="47"/>
      <pc:docMkLst>
        <pc:docMk/>
      </pc:docMkLst>
      <pc:sldChg chg="modSp mod">
        <pc:chgData name="Cecilie Klit Jørgensen" userId="b3ccf8e7-0c51-41ee-9d95-e2232b60ca23" providerId="ADAL" clId="{D01F6282-A575-4045-BA31-E186FFCF2DF1}" dt="2026-03-12T14:17:17.545" v="24" actId="20577"/>
        <pc:sldMkLst>
          <pc:docMk/>
          <pc:sldMk cId="1204518518" sldId="5592"/>
        </pc:sldMkLst>
        <pc:spChg chg="mod">
          <ac:chgData name="Cecilie Klit Jørgensen" userId="b3ccf8e7-0c51-41ee-9d95-e2232b60ca23" providerId="ADAL" clId="{D01F6282-A575-4045-BA31-E186FFCF2DF1}" dt="2026-03-12T14:17:17.545" v="24" actId="20577"/>
          <ac:spMkLst>
            <pc:docMk/>
            <pc:sldMk cId="1204518518" sldId="5592"/>
            <ac:spMk id="3" creationId="{C92B31BE-F25D-7BBA-6B58-BB9F7756091A}"/>
          </ac:spMkLst>
        </pc:spChg>
      </pc:sldChg>
      <pc:sldChg chg="modSp add">
        <pc:chgData name="Cecilie Klit Jørgensen" userId="b3ccf8e7-0c51-41ee-9d95-e2232b60ca23" providerId="ADAL" clId="{D01F6282-A575-4045-BA31-E186FFCF2DF1}" dt="2026-03-10T09:48:14.471" v="0"/>
        <pc:sldMkLst>
          <pc:docMk/>
          <pc:sldMk cId="469693121" sldId="5602"/>
        </pc:sldMkLst>
        <pc:spChg chg="mod">
          <ac:chgData name="Cecilie Klit Jørgensen" userId="b3ccf8e7-0c51-41ee-9d95-e2232b60ca23" providerId="ADAL" clId="{D01F6282-A575-4045-BA31-E186FFCF2DF1}" dt="2026-03-10T09:48:14.471" v="0"/>
          <ac:spMkLst>
            <pc:docMk/>
            <pc:sldMk cId="469693121" sldId="5602"/>
            <ac:spMk id="5" creationId="{D15900F4-3A9E-A835-30F7-40D69103F5B4}"/>
          </ac:spMkLst>
        </pc:spChg>
      </pc:sldChg>
      <pc:sldChg chg="add del">
        <pc:chgData name="Cecilie Klit Jørgensen" userId="b3ccf8e7-0c51-41ee-9d95-e2232b60ca23" providerId="ADAL" clId="{D01F6282-A575-4045-BA31-E186FFCF2DF1}" dt="2026-03-12T14:17:41.202" v="25" actId="47"/>
        <pc:sldMkLst>
          <pc:docMk/>
          <pc:sldMk cId="1494439385" sldId="21474828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5DD3-7531-48E3-84AA-DB745955F088}" type="datetimeFigureOut">
              <a:rPr lang="da-DK" smtClean="0"/>
              <a:t>12-03-2026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D8FB-513D-42AF-A981-D594E44D452D}" type="slidenum">
              <a:rPr lang="da-DK" smtClean="0"/>
              <a:t>‹nr.›</a:t>
            </a:fld>
            <a:endParaRPr lang="da-DK"/>
          </a:p>
        </p:txBody>
      </p:sp>
    </p:spTree>
    <p:extLst>
      <p:ext uri="{BB962C8B-B14F-4D97-AF65-F5344CB8AC3E}">
        <p14:creationId xmlns:p14="http://schemas.microsoft.com/office/powerpoint/2010/main" val="236187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E1D8FB-513D-42AF-A981-D594E44D452D}" type="slidenum">
              <a:rPr lang="da-DK" smtClean="0"/>
              <a:t>3</a:t>
            </a:fld>
            <a:endParaRPr lang="da-DK"/>
          </a:p>
        </p:txBody>
      </p:sp>
    </p:spTree>
    <p:extLst>
      <p:ext uri="{BB962C8B-B14F-4D97-AF65-F5344CB8AC3E}">
        <p14:creationId xmlns:p14="http://schemas.microsoft.com/office/powerpoint/2010/main" val="1919891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endParaRPr lang="da-DK" noProof="0" dirty="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endParaRPr lang="da-DK" noProof="0" dirty="0"/>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dirty="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endParaRPr lang="da-DK" noProof="0" dirty="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dirty="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12-03-2026</a:t>
            </a:fld>
            <a:endParaRPr lang="da-DK" noProof="0" dirty="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dirty="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endParaRPr lang="da-DK" noProof="0" dirty="0"/>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endParaRPr lang="da-DK" noProof="0" dirty="0"/>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endParaRPr lang="da-DK" noProof="0" dirty="0"/>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endParaRPr lang="da-DK" noProof="0" dirty="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dirty="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endParaRPr lang="da-DK" noProof="0" dirty="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endParaRPr lang="da-DK" dirty="0"/>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‹nr.›</a:t>
            </a:fld>
            <a:endParaRPr lang="da-DK" noProof="0" dirty="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dirty="0"/>
          </a:p>
        </p:txBody>
      </p:sp>
    </p:spTree>
    <p:extLst>
      <p:ext uri="{BB962C8B-B14F-4D97-AF65-F5344CB8AC3E}">
        <p14:creationId xmlns:p14="http://schemas.microsoft.com/office/powerpoint/2010/main" val="40680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‹nr.›</a:t>
            </a:fld>
            <a:endParaRPr lang="da-DK" noProof="0" dirty="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dirty="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Tree>
    <p:extLst>
      <p:ext uri="{BB962C8B-B14F-4D97-AF65-F5344CB8AC3E}">
        <p14:creationId xmlns:p14="http://schemas.microsoft.com/office/powerpoint/2010/main" val="624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dirty="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endParaRPr lang="da-DK" noProof="0" dirty="0"/>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endParaRPr lang="da-DK" noProof="0" dirty="0"/>
          </a:p>
        </p:txBody>
      </p:sp>
    </p:spTree>
    <p:extLst>
      <p:ext uri="{BB962C8B-B14F-4D97-AF65-F5344CB8AC3E}">
        <p14:creationId xmlns:p14="http://schemas.microsoft.com/office/powerpoint/2010/main" val="12663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12-03-2026</a:t>
            </a:fld>
            <a:endParaRPr lang="da-DK" noProof="0" dirty="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dirty="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dirty="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endParaRPr lang="da-DK" noProof="0" dirty="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endParaRPr lang="da-DK" noProof="0" dirty="0"/>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endParaRPr lang="da-DK" noProof="0" dirty="0"/>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Tree>
    <p:extLst>
      <p:ext uri="{BB962C8B-B14F-4D97-AF65-F5344CB8AC3E}">
        <p14:creationId xmlns:p14="http://schemas.microsoft.com/office/powerpoint/2010/main" val="299843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endParaRPr lang="da-DK" noProof="0" dirty="0"/>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dirty="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154803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Tree>
    <p:extLst>
      <p:ext uri="{BB962C8B-B14F-4D97-AF65-F5344CB8AC3E}">
        <p14:creationId xmlns:p14="http://schemas.microsoft.com/office/powerpoint/2010/main" val="222040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2843929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dirty="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dirty="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2337366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12-03-2026</a:t>
            </a:fld>
            <a:endParaRPr lang="da-DK" noProof="0" dirty="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dirty="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dirty="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34645021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10274832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endParaRPr lang="da-DK" noProof="0" dirty="0"/>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dirty="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19135119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dirty="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7" name="Date Placeholder 16">
            <a:extLst>
              <a:ext uri="{FF2B5EF4-FFF2-40B4-BE49-F238E27FC236}">
                <a16:creationId xmlns:a16="http://schemas.microsoft.com/office/drawing/2014/main" id="{98343011-8304-6298-A61F-6E5E7481DCEF}"/>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dirty="0"/>
          </a:p>
        </p:txBody>
      </p:sp>
      <p:sp>
        <p:nvSpPr>
          <p:cNvPr id="19" name="Slide Number Placeholder 18">
            <a:extLst>
              <a:ext uri="{FF2B5EF4-FFF2-40B4-BE49-F238E27FC236}">
                <a16:creationId xmlns:a16="http://schemas.microsoft.com/office/drawing/2014/main" id="{4A752F69-BA49-9A09-B736-FAD81FBFBC41}"/>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19070211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dirty="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dirty="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12-03-2026</a:t>
            </a:fld>
            <a:endParaRPr lang="da-DK" noProof="0" dirty="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dirty="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dirty="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40315990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dirty="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Tree>
    <p:extLst>
      <p:ext uri="{BB962C8B-B14F-4D97-AF65-F5344CB8AC3E}">
        <p14:creationId xmlns:p14="http://schemas.microsoft.com/office/powerpoint/2010/main" val="32792633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dirty="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14130263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dirty="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dirty="0"/>
              <a:t>Agenda</a:t>
            </a:r>
            <a:endParaRPr lang="da-DK" dirty="0"/>
          </a:p>
        </p:txBody>
      </p:sp>
    </p:spTree>
    <p:extLst>
      <p:ext uri="{BB962C8B-B14F-4D97-AF65-F5344CB8AC3E}">
        <p14:creationId xmlns:p14="http://schemas.microsoft.com/office/powerpoint/2010/main" val="983907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dirty="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12-03-2026</a:t>
            </a:fld>
            <a:endParaRPr lang="da-DK" noProof="0" dirty="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dirty="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38367591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360000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7071628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6000"/>
            <a:ext cx="5580000" cy="360000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5040296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6000"/>
            <a:ext cx="3671998" cy="360000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0971199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endParaRPr lang="da-DK" noProof="0" dirty="0"/>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dirty="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dirty="0"/>
          </a:p>
        </p:txBody>
      </p:sp>
    </p:spTree>
    <p:extLst>
      <p:ext uri="{BB962C8B-B14F-4D97-AF65-F5344CB8AC3E}">
        <p14:creationId xmlns:p14="http://schemas.microsoft.com/office/powerpoint/2010/main" val="666419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Tree>
    <p:extLst>
      <p:ext uri="{BB962C8B-B14F-4D97-AF65-F5344CB8AC3E}">
        <p14:creationId xmlns:p14="http://schemas.microsoft.com/office/powerpoint/2010/main" val="42851937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Tree>
    <p:extLst>
      <p:ext uri="{BB962C8B-B14F-4D97-AF65-F5344CB8AC3E}">
        <p14:creationId xmlns:p14="http://schemas.microsoft.com/office/powerpoint/2010/main" val="2490236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D8FAABD-4484-EC79-AB1F-30E81292321E}"/>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BA83D12-99E3-E6FA-F573-FBB9D39DC016}"/>
              </a:ext>
            </a:extLst>
          </p:cNvPr>
          <p:cNvSpPr>
            <a:spLocks noGrp="1"/>
          </p:cNvSpPr>
          <p:nvPr>
            <p:ph type="sldNum" sz="quarter" idx="11"/>
          </p:nvPr>
        </p:nvSpPr>
        <p:spPr/>
        <p:txBody>
          <a:bodyPr/>
          <a:lstStyle/>
          <a:p>
            <a:fld id="{FA9C6259-F55B-47A6-AB0B-9E9F0835A2F0}" type="slidenum">
              <a:rPr lang="da-DK" noProof="0" smtClean="0"/>
              <a:pPr/>
              <a:t>‹nr.›</a:t>
            </a:fld>
            <a:endParaRPr lang="da-DK" noProof="0" dirty="0"/>
          </a:p>
        </p:txBody>
      </p:sp>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dirty="0"/>
          </a:p>
        </p:txBody>
      </p:sp>
    </p:spTree>
    <p:extLst>
      <p:ext uri="{BB962C8B-B14F-4D97-AF65-F5344CB8AC3E}">
        <p14:creationId xmlns:p14="http://schemas.microsoft.com/office/powerpoint/2010/main" val="887345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sp>
        <p:nvSpPr>
          <p:cNvPr id="2" name="Titel 1">
            <a:extLst>
              <a:ext uri="{FF2B5EF4-FFF2-40B4-BE49-F238E27FC236}">
                <a16:creationId xmlns:a16="http://schemas.microsoft.com/office/drawing/2014/main" id="{86ACEE40-9C96-05B6-6C6D-0A6A6E3AF35C}"/>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0C3D8D3E-394C-DD54-DD86-D2457929E7FE}"/>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4" name="Pladsholder til slidenummer 3">
            <a:extLst>
              <a:ext uri="{FF2B5EF4-FFF2-40B4-BE49-F238E27FC236}">
                <a16:creationId xmlns:a16="http://schemas.microsoft.com/office/drawing/2014/main" id="{34F698B4-AE78-C835-0BA2-F47EF57A9CCF}"/>
              </a:ext>
            </a:extLst>
          </p:cNvPr>
          <p:cNvSpPr>
            <a:spLocks noGrp="1"/>
          </p:cNvSpPr>
          <p:nvPr>
            <p:ph type="sldNum" sz="quarter" idx="11"/>
          </p:nvPr>
        </p:nvSpPr>
        <p:spPr/>
        <p:txBody>
          <a:bodyPr/>
          <a:lstStyle/>
          <a:p>
            <a:fld id="{FA9C6259-F55B-47A6-AB0B-9E9F0835A2F0}" type="slidenum">
              <a:rPr lang="da-DK" noProof="0" smtClean="0"/>
              <a:pPr/>
              <a:t>‹nr.›</a:t>
            </a:fld>
            <a:endParaRPr lang="da-DK" noProof="0" dirty="0"/>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dirty="0"/>
          </a:p>
        </p:txBody>
      </p:sp>
      <p:sp>
        <p:nvSpPr>
          <p:cNvPr id="10" name="Pladsholder til tekst 11">
            <a:extLst>
              <a:ext uri="{FF2B5EF4-FFF2-40B4-BE49-F238E27FC236}">
                <a16:creationId xmlns:a16="http://schemas.microsoft.com/office/drawing/2014/main" id="{8275ED9A-B26E-3B5D-4097-76C559ABBF5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Tree>
    <p:extLst>
      <p:ext uri="{BB962C8B-B14F-4D97-AF65-F5344CB8AC3E}">
        <p14:creationId xmlns:p14="http://schemas.microsoft.com/office/powerpoint/2010/main" val="1545463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dirty="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dirty="0"/>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dirty="0"/>
          </a:p>
        </p:txBody>
      </p:sp>
    </p:spTree>
    <p:extLst>
      <p:ext uri="{BB962C8B-B14F-4D97-AF65-F5344CB8AC3E}">
        <p14:creationId xmlns:p14="http://schemas.microsoft.com/office/powerpoint/2010/main" val="528811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dirty="0"/>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dirty="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Tree>
    <p:extLst>
      <p:ext uri="{BB962C8B-B14F-4D97-AF65-F5344CB8AC3E}">
        <p14:creationId xmlns:p14="http://schemas.microsoft.com/office/powerpoint/2010/main" val="2208231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3743774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582547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33767335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endParaRPr lang="da-DK" noProof="0" dirty="0"/>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endParaRPr lang="da-DK" noProof="0" dirty="0"/>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12-03-2026</a:t>
            </a:fld>
            <a:endParaRPr lang="da-DK" noProof="0" dirty="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dirty="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dirty="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1231825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dirty="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12-03-2026</a:t>
            </a:fld>
            <a:endParaRPr lang="da-DK" noProof="0" dirty="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dirty="0"/>
          </a:p>
        </p:txBody>
      </p:sp>
    </p:spTree>
    <p:extLst>
      <p:ext uri="{BB962C8B-B14F-4D97-AF65-F5344CB8AC3E}">
        <p14:creationId xmlns:p14="http://schemas.microsoft.com/office/powerpoint/2010/main" val="30492195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endParaRPr lang="da-DK" noProof="0" dirty="0"/>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endParaRPr lang="da-DK" noProof="0" dirty="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dirty="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12-03-2026</a:t>
            </a:fld>
            <a:endParaRPr lang="da-DK" noProof="0" dirty="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dirty="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dirty="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endParaRPr lang="da-DK" noProof="0" dirty="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endParaRPr lang="da-DK" noProof="0" dirty="0"/>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12-03-2026</a:t>
            </a:fld>
            <a:endParaRPr lang="da-DK" noProof="0" dirty="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dirty="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dirty="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dirty="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dirty="0"/>
              <a:t>Agenda</a:t>
            </a:r>
            <a:endParaRPr lang="da-DK" dirty="0"/>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12-03-2026</a:t>
            </a:fld>
            <a:endParaRPr lang="da-DK" noProof="0" dirty="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dirty="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dirty="0"/>
              <a:t>Agenda</a:t>
            </a:r>
            <a:endParaRPr lang="da-DK" dirty="0"/>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oleObject" Target="../embeddings/oleObject4.bin"/><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8"/>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dirty="0"/>
              <a:t>Overskrift</a:t>
            </a:r>
            <a:br>
              <a:rPr lang="da-DK" noProof="0" dirty="0"/>
            </a:br>
            <a:r>
              <a:rPr lang="da-DK" noProof="0" dirty="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dirty="0"/>
              <a:t>Niveau 1</a:t>
            </a:r>
          </a:p>
          <a:p>
            <a:pPr lvl="1"/>
            <a:r>
              <a:rPr lang="da-DK" noProof="0" dirty="0"/>
              <a:t>Niveau 2 </a:t>
            </a:r>
          </a:p>
          <a:p>
            <a:pPr lvl="2"/>
            <a:r>
              <a:rPr lang="da-DK" noProof="0" dirty="0"/>
              <a:t>Niveau 3</a:t>
            </a:r>
          </a:p>
          <a:p>
            <a:pPr lvl="3"/>
            <a:r>
              <a:rPr lang="da-DK" noProof="0" dirty="0"/>
              <a:t>Niveau 4</a:t>
            </a:r>
          </a:p>
          <a:p>
            <a:pPr lvl="4"/>
            <a:r>
              <a:rPr lang="da-DK" noProof="0" dirty="0"/>
              <a:t>Niveau 5</a:t>
            </a:r>
          </a:p>
          <a:p>
            <a:pPr lvl="1"/>
            <a:endParaRPr lang="da-DK" noProof="0" dirty="0"/>
          </a:p>
          <a:p>
            <a:pPr lvl="2"/>
            <a:endParaRPr lang="da-DK" noProof="0" dirty="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12-03-2026</a:t>
            </a:fld>
            <a:endParaRPr lang="da-DK" noProof="0" dirty="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‹nr.›</a:t>
            </a:fld>
            <a:endParaRPr lang="da-DK" noProof="0" dirty="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dirty="0"/>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4" r:id="rId3"/>
    <p:sldLayoutId id="2147483678" r:id="rId4"/>
    <p:sldLayoutId id="2147483661" r:id="rId5"/>
    <p:sldLayoutId id="2147483690" r:id="rId6"/>
    <p:sldLayoutId id="2147483676" r:id="rId7"/>
    <p:sldLayoutId id="2147483687" r:id="rId8"/>
    <p:sldLayoutId id="2147483698" r:id="rId9"/>
    <p:sldLayoutId id="2147483689" r:id="rId10"/>
    <p:sldLayoutId id="2147483680" r:id="rId11"/>
    <p:sldLayoutId id="2147483694" r:id="rId12"/>
    <p:sldLayoutId id="2147483683" r:id="rId13"/>
    <p:sldLayoutId id="2147483681" r:id="rId14"/>
    <p:sldLayoutId id="2147483699" r:id="rId15"/>
    <p:sldLayoutId id="2147483765" r:id="rId16"/>
    <p:sldLayoutId id="2147483790" r:id="rId17"/>
    <p:sldLayoutId id="2147483791" r:id="rId18"/>
    <p:sldLayoutId id="2147483679" r:id="rId19"/>
    <p:sldLayoutId id="2147483703" r:id="rId20"/>
    <p:sldLayoutId id="2147483691" r:id="rId21"/>
    <p:sldLayoutId id="2147483697" r:id="rId22"/>
    <p:sldLayoutId id="2147483700" r:id="rId23"/>
    <p:sldLayoutId id="2147483682" r:id="rId24"/>
    <p:sldLayoutId id="2147483796" r:id="rId25"/>
    <p:sldLayoutId id="2147483794" r:id="rId26"/>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noChangeAspect="1"/>
          </p:cNvGraphicFramePr>
          <p:nvPr userDrawn="1">
            <p:custDataLst>
              <p:tags r:id="rId27"/>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04" imgH="405" progId="TCLayout.ActiveDocument.1">
                  <p:embed/>
                </p:oleObj>
              </mc:Choice>
              <mc:Fallback>
                <p:oleObj name="think-cell Slide" r:id="rId28"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dirty="0"/>
              <a:t>Overskrift</a:t>
            </a:r>
            <a:br>
              <a:rPr lang="da-DK" noProof="0" dirty="0"/>
            </a:br>
            <a:r>
              <a:rPr lang="da-DK" noProof="0" dirty="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dirty="0"/>
              <a:t>Niveau 1</a:t>
            </a:r>
          </a:p>
          <a:p>
            <a:pPr lvl="1"/>
            <a:r>
              <a:rPr lang="da-DK" noProof="0" dirty="0"/>
              <a:t>Niveau 2 </a:t>
            </a:r>
          </a:p>
          <a:p>
            <a:pPr lvl="2"/>
            <a:r>
              <a:rPr lang="da-DK" noProof="0" dirty="0"/>
              <a:t>Niveau 3</a:t>
            </a:r>
          </a:p>
          <a:p>
            <a:pPr lvl="3"/>
            <a:r>
              <a:rPr lang="da-DK" noProof="0" dirty="0"/>
              <a:t>Niveau 4</a:t>
            </a:r>
          </a:p>
          <a:p>
            <a:pPr lvl="4"/>
            <a:r>
              <a:rPr lang="da-DK" noProof="0" dirty="0"/>
              <a:t>Niveau 5</a:t>
            </a:r>
          </a:p>
          <a:p>
            <a:pPr lvl="1"/>
            <a:endParaRPr lang="da-DK" noProof="0" dirty="0"/>
          </a:p>
          <a:p>
            <a:pPr lvl="2"/>
            <a:endParaRPr lang="da-DK" noProof="0" dirty="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12-03-2026</a:t>
            </a:fld>
            <a:endParaRPr lang="da-DK" noProof="0" dirty="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‹nr.›</a:t>
            </a:fld>
            <a:endParaRPr lang="da-DK" noProof="0" dirty="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dirty="0"/>
          </a:p>
        </p:txBody>
      </p:sp>
    </p:spTree>
    <p:extLst>
      <p:ext uri="{BB962C8B-B14F-4D97-AF65-F5344CB8AC3E}">
        <p14:creationId xmlns:p14="http://schemas.microsoft.com/office/powerpoint/2010/main" val="141737224"/>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67" r:id="rId3"/>
    <p:sldLayoutId id="2147483768" r:id="rId4"/>
    <p:sldLayoutId id="2147483773" r:id="rId5"/>
    <p:sldLayoutId id="2147483774" r:id="rId6"/>
    <p:sldLayoutId id="2147483772" r:id="rId7"/>
    <p:sldLayoutId id="2147483775" r:id="rId8"/>
    <p:sldLayoutId id="2147483776" r:id="rId9"/>
    <p:sldLayoutId id="2147483777" r:id="rId10"/>
    <p:sldLayoutId id="2147483778" r:id="rId11"/>
    <p:sldLayoutId id="2147483779" r:id="rId12"/>
    <p:sldLayoutId id="2147483780" r:id="rId13"/>
    <p:sldLayoutId id="2147483795" r:id="rId14"/>
    <p:sldLayoutId id="2147483781" r:id="rId15"/>
    <p:sldLayoutId id="2147483782" r:id="rId16"/>
    <p:sldLayoutId id="2147483792" r:id="rId17"/>
    <p:sldLayoutId id="2147483793" r:id="rId18"/>
    <p:sldLayoutId id="2147483783" r:id="rId19"/>
    <p:sldLayoutId id="2147483784" r:id="rId20"/>
    <p:sldLayoutId id="2147483785" r:id="rId21"/>
    <p:sldLayoutId id="2147483786" r:id="rId22"/>
    <p:sldLayoutId id="2147483787" r:id="rId23"/>
    <p:sldLayoutId id="2147483788" r:id="rId24"/>
    <p:sldLayoutId id="2147483789" r:id="rId25"/>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bankinvest.dk/baeredygtighed/saadan-arbejder-vi/"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slange, græs, krybdyr, plante&#10;&#10;AI-genereret indhold kan være ukorrekt.">
            <a:extLst>
              <a:ext uri="{FF2B5EF4-FFF2-40B4-BE49-F238E27FC236}">
                <a16:creationId xmlns:a16="http://schemas.microsoft.com/office/drawing/2014/main" id="{4311D1B4-74F0-9D86-5D88-88C929E60220}"/>
              </a:ext>
            </a:extLst>
          </p:cNvPr>
          <p:cNvPicPr>
            <a:picLocks noGrp="1" noChangeAspect="1"/>
          </p:cNvPicPr>
          <p:nvPr>
            <p:ph type="pic" sz="quarter" idx="14"/>
          </p:nvPr>
        </p:nvPicPr>
        <p:blipFill>
          <a:blip r:embed="rId2" cstate="screen">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a:ext>
            </a:extLst>
          </a:blip>
          <a:srcRect l="15083" r="15083"/>
          <a:stretch>
            <a:fillRect/>
          </a:stretch>
        </p:blipFill>
        <p:spPr/>
      </p:pic>
      <p:sp>
        <p:nvSpPr>
          <p:cNvPr id="3" name="Titel 2">
            <a:extLst>
              <a:ext uri="{FF2B5EF4-FFF2-40B4-BE49-F238E27FC236}">
                <a16:creationId xmlns:a16="http://schemas.microsoft.com/office/drawing/2014/main" id="{80CEDE28-E45E-B89F-4444-B406B9759072}"/>
              </a:ext>
            </a:extLst>
          </p:cNvPr>
          <p:cNvSpPr>
            <a:spLocks noGrp="1"/>
          </p:cNvSpPr>
          <p:nvPr>
            <p:ph type="ctrTitle"/>
          </p:nvPr>
        </p:nvSpPr>
        <p:spPr/>
        <p:txBody>
          <a:bodyPr/>
          <a:lstStyle/>
          <a:p>
            <a:r>
              <a:rPr lang="en-US" dirty="0"/>
              <a:t>BIX</a:t>
            </a:r>
            <a:endParaRPr lang="da-DK" dirty="0"/>
          </a:p>
        </p:txBody>
      </p:sp>
      <p:sp>
        <p:nvSpPr>
          <p:cNvPr id="4" name="Undertitel 3">
            <a:extLst>
              <a:ext uri="{FF2B5EF4-FFF2-40B4-BE49-F238E27FC236}">
                <a16:creationId xmlns:a16="http://schemas.microsoft.com/office/drawing/2014/main" id="{E7E65B98-F187-2B2A-E354-E858101CF573}"/>
              </a:ext>
            </a:extLst>
          </p:cNvPr>
          <p:cNvSpPr>
            <a:spLocks noGrp="1"/>
          </p:cNvSpPr>
          <p:nvPr>
            <p:ph type="subTitle" idx="1"/>
          </p:nvPr>
        </p:nvSpPr>
        <p:spPr/>
        <p:txBody>
          <a:bodyPr/>
          <a:lstStyle/>
          <a:p>
            <a:r>
              <a:rPr lang="en-US" sz="1800" dirty="0">
                <a:solidFill>
                  <a:schemeClr val="accent1"/>
                </a:solidFill>
              </a:rPr>
              <a:t>En </a:t>
            </a:r>
            <a:r>
              <a:rPr lang="en-US" sz="1800" dirty="0" err="1">
                <a:solidFill>
                  <a:schemeClr val="accent1"/>
                </a:solidFill>
              </a:rPr>
              <a:t>familie</a:t>
            </a:r>
            <a:r>
              <a:rPr lang="en-US" sz="1800" dirty="0">
                <a:solidFill>
                  <a:schemeClr val="accent1"/>
                </a:solidFill>
              </a:rPr>
              <a:t> </a:t>
            </a:r>
            <a:r>
              <a:rPr lang="en-US" sz="1800" dirty="0" err="1">
                <a:solidFill>
                  <a:schemeClr val="accent1"/>
                </a:solidFill>
              </a:rPr>
              <a:t>af</a:t>
            </a:r>
            <a:r>
              <a:rPr lang="en-US" sz="1800" dirty="0">
                <a:solidFill>
                  <a:schemeClr val="accent1"/>
                </a:solidFill>
              </a:rPr>
              <a:t> </a:t>
            </a:r>
            <a:r>
              <a:rPr lang="en-US" sz="1800" dirty="0" err="1">
                <a:solidFill>
                  <a:schemeClr val="accent1"/>
                </a:solidFill>
              </a:rPr>
              <a:t>indeksfonde</a:t>
            </a:r>
            <a:endParaRPr lang="da-DK" sz="1800" dirty="0">
              <a:solidFill>
                <a:schemeClr val="accent1"/>
              </a:solidFill>
            </a:endParaRPr>
          </a:p>
        </p:txBody>
      </p:sp>
    </p:spTree>
    <p:extLst>
      <p:ext uri="{BB962C8B-B14F-4D97-AF65-F5344CB8AC3E}">
        <p14:creationId xmlns:p14="http://schemas.microsoft.com/office/powerpoint/2010/main" val="29932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50345-AC04-3FDE-ED66-D2167192E4B0}"/>
              </a:ext>
            </a:extLst>
          </p:cNvPr>
          <p:cNvSpPr>
            <a:spLocks noGrp="1"/>
          </p:cNvSpPr>
          <p:nvPr>
            <p:ph type="ctrTitle"/>
          </p:nvPr>
        </p:nvSpPr>
        <p:spPr>
          <a:xfrm>
            <a:off x="431798" y="431799"/>
            <a:ext cx="5446873" cy="864000"/>
          </a:xfrm>
        </p:spPr>
        <p:txBody>
          <a:bodyPr anchor="b">
            <a:normAutofit/>
          </a:bodyPr>
          <a:lstStyle/>
          <a:p>
            <a:r>
              <a:rPr lang="en-US" dirty="0" err="1"/>
              <a:t>BankInvests</a:t>
            </a:r>
            <a:r>
              <a:rPr lang="en-US" dirty="0"/>
              <a:t> </a:t>
            </a:r>
            <a:r>
              <a:rPr lang="en-US" dirty="0" err="1"/>
              <a:t>indeksfonde</a:t>
            </a:r>
            <a:r>
              <a:rPr lang="en-US" dirty="0"/>
              <a:t> </a:t>
            </a:r>
            <a:br>
              <a:rPr lang="en-US" dirty="0"/>
            </a:br>
            <a:r>
              <a:rPr lang="en-US" dirty="0" err="1"/>
              <a:t>hedder</a:t>
            </a:r>
            <a:r>
              <a:rPr lang="en-US" dirty="0"/>
              <a:t> BIX</a:t>
            </a:r>
            <a:endParaRPr lang="da-DK" dirty="0"/>
          </a:p>
        </p:txBody>
      </p:sp>
      <p:pic>
        <p:nvPicPr>
          <p:cNvPr id="13" name="Pladsholder til indhold 12" descr="Landevej langs bjerge">
            <a:extLst>
              <a:ext uri="{FF2B5EF4-FFF2-40B4-BE49-F238E27FC236}">
                <a16:creationId xmlns:a16="http://schemas.microsoft.com/office/drawing/2014/main" id="{88AEBEE9-DB2C-770B-3916-22FC2459151F}"/>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rcRect l="30870" r="3757"/>
          <a:stretch>
            <a:fillRect/>
          </a:stretch>
        </p:blipFill>
        <p:spPr>
          <a:xfrm>
            <a:off x="6180201" y="431799"/>
            <a:ext cx="5580000" cy="5697538"/>
          </a:xfrm>
          <a:noFill/>
        </p:spPr>
      </p:pic>
      <p:sp>
        <p:nvSpPr>
          <p:cNvPr id="18" name="Text Placeholder 3">
            <a:extLst>
              <a:ext uri="{FF2B5EF4-FFF2-40B4-BE49-F238E27FC236}">
                <a16:creationId xmlns:a16="http://schemas.microsoft.com/office/drawing/2014/main" id="{AC8AE30F-3F32-B496-19B3-016ECDBE3A51}"/>
              </a:ext>
            </a:extLst>
          </p:cNvPr>
          <p:cNvSpPr>
            <a:spLocks noGrp="1"/>
          </p:cNvSpPr>
          <p:nvPr>
            <p:ph type="body" sz="quarter" idx="14"/>
          </p:nvPr>
        </p:nvSpPr>
        <p:spPr>
          <a:xfrm>
            <a:off x="431800" y="5686738"/>
            <a:ext cx="5544000" cy="432000"/>
          </a:xfrm>
        </p:spPr>
        <p:txBody>
          <a:bodyPr/>
          <a:lstStyle/>
          <a:p>
            <a:endParaRPr lang="en-US"/>
          </a:p>
        </p:txBody>
      </p:sp>
      <p:sp>
        <p:nvSpPr>
          <p:cNvPr id="5" name="Pladsholder til indhold 4">
            <a:extLst>
              <a:ext uri="{FF2B5EF4-FFF2-40B4-BE49-F238E27FC236}">
                <a16:creationId xmlns:a16="http://schemas.microsoft.com/office/drawing/2014/main" id="{32057969-B08C-1D25-1BD9-B3772B1C9D1C}"/>
              </a:ext>
            </a:extLst>
          </p:cNvPr>
          <p:cNvSpPr>
            <a:spLocks noGrp="1"/>
          </p:cNvSpPr>
          <p:nvPr>
            <p:ph sz="quarter" idx="18"/>
          </p:nvPr>
        </p:nvSpPr>
        <p:spPr>
          <a:xfrm>
            <a:off x="431799" y="1656000"/>
            <a:ext cx="5277966" cy="3600000"/>
          </a:xfrm>
        </p:spPr>
        <p:txBody>
          <a:bodyPr>
            <a:normAutofit/>
          </a:bodyPr>
          <a:lstStyle/>
          <a:p>
            <a:pPr marL="0" indent="0">
              <a:buNone/>
            </a:pPr>
            <a:r>
              <a:rPr lang="da-DK" sz="1500" b="1" dirty="0"/>
              <a:t>BIX er:</a:t>
            </a:r>
          </a:p>
          <a:p>
            <a:r>
              <a:rPr lang="da-DK" sz="1500" dirty="0"/>
              <a:t>en familie af indeksfonde, hvor investeringerne er sammensat, så de ligger tæt op ad fondens sammenligningsindeks</a:t>
            </a:r>
          </a:p>
          <a:p>
            <a:r>
              <a:rPr lang="da-DK" sz="1500" dirty="0"/>
              <a:t>en investeringsmulighed for dig, som ønsker at investere i fonde, der følger markedet  </a:t>
            </a:r>
          </a:p>
          <a:p>
            <a:r>
              <a:rPr lang="da-DK" sz="1500" dirty="0"/>
              <a:t>et produkt, der fx kan indgå som supplement i en bredere portefølje, der også består af aktivt forvaltede produkter.</a:t>
            </a:r>
          </a:p>
          <a:p>
            <a:pPr marL="0" indent="0">
              <a:buNone/>
            </a:pPr>
            <a:endParaRPr lang="da-DK" sz="1500" dirty="0"/>
          </a:p>
        </p:txBody>
      </p:sp>
      <p:sp>
        <p:nvSpPr>
          <p:cNvPr id="14" name="Tekstfelt 13">
            <a:extLst>
              <a:ext uri="{FF2B5EF4-FFF2-40B4-BE49-F238E27FC236}">
                <a16:creationId xmlns:a16="http://schemas.microsoft.com/office/drawing/2014/main" id="{CB10F810-3DA9-7213-3B83-064C3AE7AA62}"/>
              </a:ext>
            </a:extLst>
          </p:cNvPr>
          <p:cNvSpPr txBox="1"/>
          <p:nvPr/>
        </p:nvSpPr>
        <p:spPr>
          <a:xfrm>
            <a:off x="10246864" y="129309"/>
            <a:ext cx="1584918" cy="230832"/>
          </a:xfrm>
          <a:prstGeom prst="rect">
            <a:avLst/>
          </a:prstGeom>
          <a:noFill/>
        </p:spPr>
        <p:txBody>
          <a:bodyPr wrap="square" rtlCol="0">
            <a:spAutoFit/>
          </a:bodyPr>
          <a:lstStyle/>
          <a:p>
            <a:r>
              <a:rPr lang="en-US" sz="900" dirty="0" err="1">
                <a:solidFill>
                  <a:schemeClr val="tx2"/>
                </a:solidFill>
              </a:rPr>
              <a:t>Markedsføringsmateriale</a:t>
            </a:r>
            <a:endParaRPr lang="da-DK" sz="900" dirty="0">
              <a:solidFill>
                <a:schemeClr val="tx2"/>
              </a:solidFill>
            </a:endParaRPr>
          </a:p>
        </p:txBody>
      </p:sp>
    </p:spTree>
    <p:extLst>
      <p:ext uri="{BB962C8B-B14F-4D97-AF65-F5344CB8AC3E}">
        <p14:creationId xmlns:p14="http://schemas.microsoft.com/office/powerpoint/2010/main" val="77560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BC34F6A-97C3-560E-C2AD-9FD6BB0FE4B1}"/>
              </a:ext>
            </a:extLst>
          </p:cNvPr>
          <p:cNvSpPr>
            <a:spLocks noGrp="1"/>
          </p:cNvSpPr>
          <p:nvPr>
            <p:ph sz="quarter" idx="13"/>
          </p:nvPr>
        </p:nvSpPr>
        <p:spPr/>
        <p:txBody>
          <a:bodyPr/>
          <a:lstStyle/>
          <a:p>
            <a:pPr marL="171450" indent="-171450">
              <a:buFont typeface="Arial" panose="020B0604020202020204" pitchFamily="34" charset="0"/>
              <a:buChar char="•"/>
            </a:pPr>
            <a:r>
              <a:rPr lang="da-DK" sz="1100" dirty="0"/>
              <a:t>Benchmark: OMX Copenhagen Cap</a:t>
            </a:r>
          </a:p>
          <a:p>
            <a:pPr marL="171450" indent="-171450">
              <a:buFont typeface="Arial" panose="020B0604020202020204" pitchFamily="34" charset="0"/>
              <a:buChar char="•"/>
            </a:pPr>
            <a:r>
              <a:rPr lang="da-DK" sz="1100" dirty="0"/>
              <a:t>Findes i udbyttebetalende og akkumulerende udgave</a:t>
            </a:r>
          </a:p>
          <a:p>
            <a:endParaRPr lang="da-DK" sz="1100" dirty="0"/>
          </a:p>
          <a:p>
            <a:endParaRPr lang="da-DK" sz="1100" dirty="0"/>
          </a:p>
          <a:p>
            <a:endParaRPr lang="da-DK" sz="1100" dirty="0"/>
          </a:p>
          <a:p>
            <a:endParaRPr lang="da-DK" sz="1100" dirty="0"/>
          </a:p>
          <a:p>
            <a:endParaRPr lang="da-DK" sz="1100" dirty="0"/>
          </a:p>
          <a:p>
            <a:br>
              <a:rPr lang="da-DK" i="1" dirty="0"/>
            </a:br>
            <a:r>
              <a:rPr lang="da-DK" i="1" dirty="0"/>
              <a:t>BIX Danske Aktier Indeks A – ISIIN: DK0061532322</a:t>
            </a:r>
            <a:br>
              <a:rPr lang="da-DK" i="1" dirty="0"/>
            </a:br>
            <a:r>
              <a:rPr lang="da-DK" i="1" dirty="0"/>
              <a:t>BIX Danske Aktier Indeks </a:t>
            </a:r>
            <a:r>
              <a:rPr lang="da-DK" i="1" dirty="0" err="1"/>
              <a:t>Akk</a:t>
            </a:r>
            <a:r>
              <a:rPr lang="da-DK" i="1" dirty="0"/>
              <a:t>. A – ISIN: DK0061532595</a:t>
            </a:r>
          </a:p>
        </p:txBody>
      </p:sp>
      <p:sp>
        <p:nvSpPr>
          <p:cNvPr id="3" name="Pladsholder til tekst 2">
            <a:extLst>
              <a:ext uri="{FF2B5EF4-FFF2-40B4-BE49-F238E27FC236}">
                <a16:creationId xmlns:a16="http://schemas.microsoft.com/office/drawing/2014/main" id="{C92B31BE-F25D-7BBA-6B58-BB9F7756091A}"/>
              </a:ext>
            </a:extLst>
          </p:cNvPr>
          <p:cNvSpPr>
            <a:spLocks noGrp="1"/>
          </p:cNvSpPr>
          <p:nvPr>
            <p:ph type="body" sz="quarter" idx="14"/>
          </p:nvPr>
        </p:nvSpPr>
        <p:spPr>
          <a:xfrm>
            <a:off x="591128" y="5848635"/>
            <a:ext cx="11167485" cy="1123384"/>
          </a:xfrm>
        </p:spPr>
        <p:txBody>
          <a:bodyPr/>
          <a:lstStyle/>
          <a:p>
            <a:r>
              <a:rPr lang="da-DK" dirty="0">
                <a:solidFill>
                  <a:schemeClr val="tx1"/>
                </a:solidFill>
                <a:cs typeface="Solomon Sans Book"/>
              </a:rPr>
              <a:t>Vi</a:t>
            </a:r>
            <a:r>
              <a:rPr lang="da-DK" spc="-5" dirty="0">
                <a:solidFill>
                  <a:schemeClr val="tx1"/>
                </a:solidFill>
                <a:cs typeface="Solomon Sans Book"/>
              </a:rPr>
              <a:t> </a:t>
            </a:r>
            <a:r>
              <a:rPr lang="da-DK" dirty="0">
                <a:solidFill>
                  <a:schemeClr val="tx1"/>
                </a:solidFill>
                <a:cs typeface="Solomon Sans Book"/>
              </a:rPr>
              <a:t>har klassificeret</a:t>
            </a:r>
            <a:r>
              <a:rPr lang="da-DK" spc="-5" dirty="0">
                <a:solidFill>
                  <a:schemeClr val="tx1"/>
                </a:solidFill>
                <a:cs typeface="Solomon Sans Book"/>
              </a:rPr>
              <a:t> </a:t>
            </a:r>
            <a:r>
              <a:rPr lang="da-DK" dirty="0">
                <a:solidFill>
                  <a:schemeClr val="tx1"/>
                </a:solidFill>
                <a:cs typeface="Solomon Sans Book"/>
              </a:rPr>
              <a:t>produkterne som</a:t>
            </a:r>
            <a:r>
              <a:rPr lang="da-DK" spc="-5" dirty="0">
                <a:solidFill>
                  <a:schemeClr val="tx1"/>
                </a:solidFill>
                <a:cs typeface="Solomon Sans Book"/>
              </a:rPr>
              <a:t> </a:t>
            </a:r>
            <a:r>
              <a:rPr lang="da-DK" dirty="0">
                <a:solidFill>
                  <a:schemeClr val="tx1"/>
                </a:solidFill>
                <a:cs typeface="Solomon Sans Book"/>
              </a:rPr>
              <a:t>4 ud af</a:t>
            </a:r>
            <a:r>
              <a:rPr lang="da-DK" spc="-5" dirty="0">
                <a:solidFill>
                  <a:schemeClr val="tx1"/>
                </a:solidFill>
                <a:cs typeface="Solomon Sans Book"/>
              </a:rPr>
              <a:t> </a:t>
            </a:r>
            <a:r>
              <a:rPr lang="da-DK" dirty="0">
                <a:solidFill>
                  <a:schemeClr val="tx1"/>
                </a:solidFill>
                <a:cs typeface="Solomon Sans Book"/>
              </a:rPr>
              <a:t>7, </a:t>
            </a:r>
            <a:r>
              <a:rPr lang="da-DK" spc="-25" dirty="0">
                <a:solidFill>
                  <a:schemeClr val="tx1"/>
                </a:solidFill>
                <a:cs typeface="Solomon Sans Book"/>
              </a:rPr>
              <a:t>som </a:t>
            </a:r>
            <a:r>
              <a:rPr lang="da-DK" dirty="0">
                <a:solidFill>
                  <a:schemeClr val="tx1"/>
                </a:solidFill>
                <a:cs typeface="Solomon Sans Book"/>
              </a:rPr>
              <a:t>er en</a:t>
            </a:r>
            <a:r>
              <a:rPr lang="da-DK" spc="5" dirty="0">
                <a:solidFill>
                  <a:schemeClr val="tx1"/>
                </a:solidFill>
                <a:cs typeface="Solomon Sans Book"/>
              </a:rPr>
              <a:t> </a:t>
            </a:r>
            <a:r>
              <a:rPr lang="da-DK" dirty="0">
                <a:solidFill>
                  <a:schemeClr val="tx1"/>
                </a:solidFill>
                <a:cs typeface="Solomon Sans Book"/>
              </a:rPr>
              <a:t>middel</a:t>
            </a:r>
            <a:r>
              <a:rPr lang="da-DK" spc="5" dirty="0">
                <a:solidFill>
                  <a:schemeClr val="tx1"/>
                </a:solidFill>
                <a:cs typeface="Solomon Sans Book"/>
              </a:rPr>
              <a:t> </a:t>
            </a:r>
            <a:r>
              <a:rPr lang="da-DK" dirty="0">
                <a:solidFill>
                  <a:schemeClr val="tx1"/>
                </a:solidFill>
                <a:cs typeface="Solomon Sans Book"/>
              </a:rPr>
              <a:t>risikoklasse.</a:t>
            </a:r>
            <a:r>
              <a:rPr lang="da-DK" spc="5" dirty="0">
                <a:solidFill>
                  <a:schemeClr val="tx1"/>
                </a:solidFill>
                <a:cs typeface="Solomon Sans Book"/>
              </a:rPr>
              <a:t> </a:t>
            </a:r>
            <a:r>
              <a:rPr lang="da-DK" dirty="0">
                <a:solidFill>
                  <a:schemeClr val="tx1"/>
                </a:solidFill>
                <a:cs typeface="Solomon Sans Book"/>
              </a:rPr>
              <a:t>Det</a:t>
            </a:r>
            <a:r>
              <a:rPr lang="da-DK" spc="5" dirty="0">
                <a:solidFill>
                  <a:schemeClr val="tx1"/>
                </a:solidFill>
                <a:cs typeface="Solomon Sans Book"/>
              </a:rPr>
              <a:t> </a:t>
            </a:r>
            <a:r>
              <a:rPr lang="da-DK" dirty="0">
                <a:solidFill>
                  <a:schemeClr val="tx1"/>
                </a:solidFill>
                <a:cs typeface="Solomon Sans Book"/>
              </a:rPr>
              <a:t>betyder,</a:t>
            </a:r>
            <a:r>
              <a:rPr lang="da-DK" spc="5" dirty="0">
                <a:solidFill>
                  <a:schemeClr val="tx1"/>
                </a:solidFill>
                <a:cs typeface="Solomon Sans Book"/>
              </a:rPr>
              <a:t> </a:t>
            </a:r>
            <a:r>
              <a:rPr lang="da-DK" dirty="0">
                <a:solidFill>
                  <a:schemeClr val="tx1"/>
                </a:solidFill>
                <a:cs typeface="Solomon Sans Book"/>
              </a:rPr>
              <a:t>at</a:t>
            </a:r>
            <a:r>
              <a:rPr lang="da-DK" spc="5" dirty="0">
                <a:solidFill>
                  <a:schemeClr val="tx1"/>
                </a:solidFill>
                <a:cs typeface="Solomon Sans Book"/>
              </a:rPr>
              <a:t> </a:t>
            </a:r>
            <a:r>
              <a:rPr lang="da-DK" dirty="0">
                <a:solidFill>
                  <a:schemeClr val="tx1"/>
                </a:solidFill>
                <a:cs typeface="Solomon Sans Book"/>
              </a:rPr>
              <a:t>der</a:t>
            </a:r>
            <a:r>
              <a:rPr lang="da-DK" spc="5" dirty="0">
                <a:solidFill>
                  <a:schemeClr val="tx1"/>
                </a:solidFill>
                <a:cs typeface="Solomon Sans Book"/>
              </a:rPr>
              <a:t> </a:t>
            </a:r>
            <a:r>
              <a:rPr lang="da-DK" dirty="0">
                <a:solidFill>
                  <a:schemeClr val="tx1"/>
                </a:solidFill>
                <a:cs typeface="Solomon Sans Book"/>
              </a:rPr>
              <a:t>er</a:t>
            </a:r>
            <a:r>
              <a:rPr lang="da-DK" spc="5" dirty="0">
                <a:solidFill>
                  <a:schemeClr val="tx1"/>
                </a:solidFill>
                <a:cs typeface="Solomon Sans Book"/>
              </a:rPr>
              <a:t> </a:t>
            </a:r>
            <a:r>
              <a:rPr lang="da-DK" dirty="0">
                <a:solidFill>
                  <a:schemeClr val="tx1"/>
                </a:solidFill>
                <a:cs typeface="Solomon Sans Book"/>
              </a:rPr>
              <a:t>en</a:t>
            </a:r>
            <a:r>
              <a:rPr lang="da-DK" spc="5" dirty="0">
                <a:solidFill>
                  <a:schemeClr val="tx1"/>
                </a:solidFill>
                <a:cs typeface="Solomon Sans Book"/>
              </a:rPr>
              <a:t> </a:t>
            </a:r>
            <a:r>
              <a:rPr lang="da-DK" spc="-25" dirty="0">
                <a:solidFill>
                  <a:schemeClr val="tx1"/>
                </a:solidFill>
                <a:cs typeface="Solomon Sans Book"/>
              </a:rPr>
              <a:t>middelhøj </a:t>
            </a:r>
            <a:r>
              <a:rPr lang="da-DK" dirty="0">
                <a:solidFill>
                  <a:schemeClr val="tx1"/>
                </a:solidFill>
                <a:cs typeface="Solomon Sans Book"/>
              </a:rPr>
              <a:t>risiko</a:t>
            </a:r>
            <a:r>
              <a:rPr lang="da-DK" spc="-5" dirty="0">
                <a:solidFill>
                  <a:schemeClr val="tx1"/>
                </a:solidFill>
                <a:cs typeface="Solomon Sans Book"/>
              </a:rPr>
              <a:t> </a:t>
            </a:r>
            <a:r>
              <a:rPr lang="da-DK" dirty="0">
                <a:solidFill>
                  <a:schemeClr val="tx1"/>
                </a:solidFill>
                <a:cs typeface="Solomon Sans Book"/>
              </a:rPr>
              <a:t>for</a:t>
            </a:r>
            <a:r>
              <a:rPr lang="da-DK" spc="-5" dirty="0">
                <a:solidFill>
                  <a:schemeClr val="tx1"/>
                </a:solidFill>
                <a:cs typeface="Solomon Sans Book"/>
              </a:rPr>
              <a:t> </a:t>
            </a:r>
            <a:r>
              <a:rPr lang="da-DK" dirty="0">
                <a:solidFill>
                  <a:schemeClr val="tx1"/>
                </a:solidFill>
                <a:cs typeface="Solomon Sans Book"/>
              </a:rPr>
              <a:t>fremtidige</a:t>
            </a:r>
            <a:r>
              <a:rPr lang="da-DK" spc="-5" dirty="0">
                <a:solidFill>
                  <a:schemeClr val="tx1"/>
                </a:solidFill>
                <a:cs typeface="Solomon Sans Book"/>
              </a:rPr>
              <a:t> </a:t>
            </a:r>
            <a:r>
              <a:rPr lang="da-DK" dirty="0">
                <a:solidFill>
                  <a:schemeClr val="tx1"/>
                </a:solidFill>
                <a:cs typeface="Solomon Sans Book"/>
              </a:rPr>
              <a:t>tab.</a:t>
            </a:r>
            <a:r>
              <a:rPr lang="da-DK" spc="-5" dirty="0">
                <a:solidFill>
                  <a:schemeClr val="tx1"/>
                </a:solidFill>
                <a:cs typeface="Solomon Sans Book"/>
              </a:rPr>
              <a:t> P</a:t>
            </a:r>
            <a:r>
              <a:rPr lang="da-DK" dirty="0">
                <a:solidFill>
                  <a:schemeClr val="tx1"/>
                </a:solidFill>
                <a:cs typeface="Solomon Sans Book"/>
              </a:rPr>
              <a:t>rodukterne</a:t>
            </a:r>
            <a:r>
              <a:rPr lang="da-DK" spc="-5" dirty="0">
                <a:solidFill>
                  <a:schemeClr val="tx1"/>
                </a:solidFill>
                <a:cs typeface="Solomon Sans Book"/>
              </a:rPr>
              <a:t> </a:t>
            </a:r>
            <a:r>
              <a:rPr lang="da-DK" spc="-10" dirty="0">
                <a:solidFill>
                  <a:schemeClr val="tx1"/>
                </a:solidFill>
                <a:cs typeface="Solomon Sans Book"/>
              </a:rPr>
              <a:t>indeholder </a:t>
            </a:r>
            <a:r>
              <a:rPr lang="da-DK" dirty="0">
                <a:solidFill>
                  <a:schemeClr val="tx1"/>
                </a:solidFill>
                <a:cs typeface="Solomon Sans Book"/>
              </a:rPr>
              <a:t>ikke</a:t>
            </a:r>
            <a:r>
              <a:rPr lang="da-DK" spc="-5" dirty="0">
                <a:solidFill>
                  <a:schemeClr val="tx1"/>
                </a:solidFill>
                <a:cs typeface="Solomon Sans Book"/>
              </a:rPr>
              <a:t> </a:t>
            </a:r>
            <a:r>
              <a:rPr lang="da-DK" dirty="0">
                <a:solidFill>
                  <a:schemeClr val="tx1"/>
                </a:solidFill>
                <a:cs typeface="Solomon Sans Book"/>
              </a:rPr>
              <a:t>nogen</a:t>
            </a:r>
            <a:r>
              <a:rPr lang="da-DK" spc="-5" dirty="0">
                <a:solidFill>
                  <a:schemeClr val="tx1"/>
                </a:solidFill>
                <a:cs typeface="Solomon Sans Book"/>
              </a:rPr>
              <a:t> </a:t>
            </a:r>
            <a:r>
              <a:rPr lang="da-DK" dirty="0">
                <a:solidFill>
                  <a:schemeClr val="tx1"/>
                </a:solidFill>
                <a:cs typeface="Solomon Sans Book"/>
              </a:rPr>
              <a:t>beskyttelse</a:t>
            </a:r>
            <a:r>
              <a:rPr lang="da-DK" spc="-5" dirty="0">
                <a:solidFill>
                  <a:schemeClr val="tx1"/>
                </a:solidFill>
                <a:cs typeface="Solomon Sans Book"/>
              </a:rPr>
              <a:t> </a:t>
            </a:r>
            <a:r>
              <a:rPr lang="da-DK" dirty="0">
                <a:solidFill>
                  <a:schemeClr val="tx1"/>
                </a:solidFill>
                <a:cs typeface="Solomon Sans Book"/>
              </a:rPr>
              <a:t>mod</a:t>
            </a:r>
            <a:r>
              <a:rPr lang="da-DK" spc="-5" dirty="0">
                <a:solidFill>
                  <a:schemeClr val="tx1"/>
                </a:solidFill>
                <a:cs typeface="Solomon Sans Book"/>
              </a:rPr>
              <a:t> </a:t>
            </a:r>
            <a:r>
              <a:rPr lang="da-DK" dirty="0">
                <a:solidFill>
                  <a:schemeClr val="tx1"/>
                </a:solidFill>
                <a:cs typeface="Solomon Sans Book"/>
              </a:rPr>
              <a:t>den</a:t>
            </a:r>
            <a:r>
              <a:rPr lang="da-DK" spc="-5" dirty="0">
                <a:solidFill>
                  <a:schemeClr val="tx1"/>
                </a:solidFill>
                <a:cs typeface="Solomon Sans Book"/>
              </a:rPr>
              <a:t> </a:t>
            </a:r>
            <a:r>
              <a:rPr lang="da-DK" dirty="0">
                <a:solidFill>
                  <a:schemeClr val="tx1"/>
                </a:solidFill>
                <a:cs typeface="Solomon Sans Book"/>
              </a:rPr>
              <a:t>fremtidige</a:t>
            </a:r>
            <a:r>
              <a:rPr lang="da-DK" spc="-5" dirty="0">
                <a:solidFill>
                  <a:schemeClr val="tx1"/>
                </a:solidFill>
                <a:cs typeface="Solomon Sans Book"/>
              </a:rPr>
              <a:t> </a:t>
            </a:r>
            <a:r>
              <a:rPr lang="da-DK" spc="-10" dirty="0">
                <a:solidFill>
                  <a:schemeClr val="tx1"/>
                </a:solidFill>
                <a:cs typeface="Solomon Sans Book"/>
              </a:rPr>
              <a:t>udvikling </a:t>
            </a:r>
            <a:r>
              <a:rPr lang="da-DK" dirty="0">
                <a:solidFill>
                  <a:schemeClr val="tx1"/>
                </a:solidFill>
                <a:cs typeface="Solomon Sans Book"/>
              </a:rPr>
              <a:t>i markedet, så</a:t>
            </a:r>
            <a:r>
              <a:rPr lang="da-DK" spc="5" dirty="0">
                <a:solidFill>
                  <a:schemeClr val="tx1"/>
                </a:solidFill>
                <a:cs typeface="Solomon Sans Book"/>
              </a:rPr>
              <a:t> </a:t>
            </a:r>
            <a:r>
              <a:rPr lang="da-DK" dirty="0">
                <a:solidFill>
                  <a:schemeClr val="tx1"/>
                </a:solidFill>
                <a:cs typeface="Solomon Sans Book"/>
              </a:rPr>
              <a:t>du kan tabe</a:t>
            </a:r>
            <a:r>
              <a:rPr lang="da-DK" spc="5" dirty="0">
                <a:solidFill>
                  <a:schemeClr val="tx1"/>
                </a:solidFill>
                <a:cs typeface="Solomon Sans Book"/>
              </a:rPr>
              <a:t> </a:t>
            </a:r>
            <a:r>
              <a:rPr lang="da-DK" dirty="0">
                <a:solidFill>
                  <a:schemeClr val="tx1"/>
                </a:solidFill>
                <a:cs typeface="Solomon Sans Book"/>
              </a:rPr>
              <a:t>noget af eller</a:t>
            </a:r>
            <a:r>
              <a:rPr lang="da-DK" spc="5" dirty="0">
                <a:solidFill>
                  <a:schemeClr val="tx1"/>
                </a:solidFill>
                <a:cs typeface="Solomon Sans Book"/>
              </a:rPr>
              <a:t> </a:t>
            </a:r>
            <a:r>
              <a:rPr lang="da-DK" dirty="0">
                <a:solidFill>
                  <a:schemeClr val="tx1"/>
                </a:solidFill>
                <a:cs typeface="Solomon Sans Book"/>
              </a:rPr>
              <a:t>hele </a:t>
            </a:r>
            <a:r>
              <a:rPr lang="da-DK" spc="-25" dirty="0">
                <a:solidFill>
                  <a:schemeClr val="tx1"/>
                </a:solidFill>
                <a:cs typeface="Solomon Sans Book"/>
              </a:rPr>
              <a:t>din </a:t>
            </a:r>
            <a:r>
              <a:rPr lang="da-DK" spc="-10" dirty="0">
                <a:solidFill>
                  <a:schemeClr val="tx1"/>
                </a:solidFill>
                <a:cs typeface="Solomon Sans Book"/>
              </a:rPr>
              <a:t>investering.</a:t>
            </a:r>
          </a:p>
          <a:p>
            <a:r>
              <a:rPr lang="da-DK" dirty="0">
                <a:solidFill>
                  <a:schemeClr val="tx1"/>
                </a:solidFill>
              </a:rPr>
              <a:t>Tallene i materialet er historiske og tidligere afkast og/eller kursudviklinger kan ikke anvendes som pålidelig indikator for fremtidige afkast og/eller kursudvikling. Afdelingen er en aktivt forvaltet UCITS-ETF. Tegning af andele i afdelingen bør ske på baggrund af prospekt, vedtægter og central investorinformation.</a:t>
            </a:r>
          </a:p>
          <a:p>
            <a:r>
              <a:rPr lang="da-DK" dirty="0">
                <a:solidFill>
                  <a:schemeClr val="tx1"/>
                </a:solidFill>
              </a:rPr>
              <a:t>Senest ændret 28/02/2026. </a:t>
            </a:r>
          </a:p>
          <a:p>
            <a:endParaRPr lang="da-DK" dirty="0"/>
          </a:p>
        </p:txBody>
      </p:sp>
      <p:sp>
        <p:nvSpPr>
          <p:cNvPr id="4" name="Titel 3">
            <a:extLst>
              <a:ext uri="{FF2B5EF4-FFF2-40B4-BE49-F238E27FC236}">
                <a16:creationId xmlns:a16="http://schemas.microsoft.com/office/drawing/2014/main" id="{125127D4-D18C-D4CB-C68B-4CF4461B32C5}"/>
              </a:ext>
            </a:extLst>
          </p:cNvPr>
          <p:cNvSpPr>
            <a:spLocks noGrp="1"/>
          </p:cNvSpPr>
          <p:nvPr>
            <p:ph type="title"/>
          </p:nvPr>
        </p:nvSpPr>
        <p:spPr/>
        <p:txBody>
          <a:bodyPr/>
          <a:lstStyle/>
          <a:p>
            <a:r>
              <a:rPr lang="en-US" dirty="0"/>
              <a:t>BIX-</a:t>
            </a:r>
            <a:r>
              <a:rPr lang="en-US" dirty="0" err="1"/>
              <a:t>familien</a:t>
            </a:r>
            <a:r>
              <a:rPr lang="en-US" dirty="0"/>
              <a:t> </a:t>
            </a:r>
            <a:r>
              <a:rPr lang="en-US" dirty="0" err="1"/>
              <a:t>har</a:t>
            </a:r>
            <a:r>
              <a:rPr lang="en-US" dirty="0"/>
              <a:t> </a:t>
            </a:r>
            <a:r>
              <a:rPr lang="en-US" dirty="0" err="1"/>
              <a:t>tre</a:t>
            </a:r>
            <a:r>
              <a:rPr lang="en-US" dirty="0"/>
              <a:t> </a:t>
            </a:r>
            <a:r>
              <a:rPr lang="en-US" dirty="0" err="1"/>
              <a:t>medlemmer</a:t>
            </a:r>
            <a:endParaRPr lang="da-DK" dirty="0"/>
          </a:p>
        </p:txBody>
      </p:sp>
      <p:sp>
        <p:nvSpPr>
          <p:cNvPr id="5" name="Pladsholder til tekst 4">
            <a:extLst>
              <a:ext uri="{FF2B5EF4-FFF2-40B4-BE49-F238E27FC236}">
                <a16:creationId xmlns:a16="http://schemas.microsoft.com/office/drawing/2014/main" id="{ACF456EE-D6DA-7BC1-22DA-2B76C51EA1C0}"/>
              </a:ext>
            </a:extLst>
          </p:cNvPr>
          <p:cNvSpPr>
            <a:spLocks noGrp="1"/>
          </p:cNvSpPr>
          <p:nvPr>
            <p:ph type="body" sz="quarter" idx="18"/>
          </p:nvPr>
        </p:nvSpPr>
        <p:spPr/>
        <p:txBody>
          <a:bodyPr/>
          <a:lstStyle/>
          <a:p>
            <a:r>
              <a:rPr lang="en-US" dirty="0"/>
              <a:t>BIX </a:t>
            </a:r>
            <a:r>
              <a:rPr lang="en-US" dirty="0">
                <a:solidFill>
                  <a:schemeClr val="accent1"/>
                </a:solidFill>
              </a:rPr>
              <a:t>Danske </a:t>
            </a:r>
            <a:r>
              <a:rPr lang="en-US" dirty="0" err="1">
                <a:solidFill>
                  <a:schemeClr val="accent1"/>
                </a:solidFill>
              </a:rPr>
              <a:t>Aktier</a:t>
            </a:r>
            <a:endParaRPr lang="da-DK" dirty="0">
              <a:solidFill>
                <a:schemeClr val="accent1"/>
              </a:solidFill>
            </a:endParaRPr>
          </a:p>
        </p:txBody>
      </p:sp>
      <p:sp>
        <p:nvSpPr>
          <p:cNvPr id="6" name="Pladsholder til indhold 5">
            <a:extLst>
              <a:ext uri="{FF2B5EF4-FFF2-40B4-BE49-F238E27FC236}">
                <a16:creationId xmlns:a16="http://schemas.microsoft.com/office/drawing/2014/main" id="{360CD4B8-3E32-8EA7-C4CF-FDE24A0D2CD1}"/>
              </a:ext>
            </a:extLst>
          </p:cNvPr>
          <p:cNvSpPr>
            <a:spLocks noGrp="1"/>
          </p:cNvSpPr>
          <p:nvPr>
            <p:ph sz="quarter" idx="19"/>
          </p:nvPr>
        </p:nvSpPr>
        <p:spPr/>
        <p:txBody>
          <a:bodyPr/>
          <a:lstStyle/>
          <a:p>
            <a:pPr marL="171450" indent="-171450">
              <a:buFont typeface="Arial" panose="020B0604020202020204" pitchFamily="34" charset="0"/>
              <a:buChar char="•"/>
            </a:pPr>
            <a:r>
              <a:rPr lang="da-DK" sz="1100" dirty="0"/>
              <a:t>Benchmark: MSCI World</a:t>
            </a:r>
          </a:p>
          <a:p>
            <a:pPr marL="171450" indent="-171450">
              <a:buFont typeface="Arial" panose="020B0604020202020204" pitchFamily="34" charset="0"/>
              <a:buChar char="•"/>
            </a:pPr>
            <a:r>
              <a:rPr lang="da-DK" sz="1100" dirty="0"/>
              <a:t>Findes i udbyttebetalende og akkumulerende udgave</a:t>
            </a:r>
          </a:p>
          <a:p>
            <a:endParaRPr lang="da-DK" sz="1100" dirty="0"/>
          </a:p>
          <a:p>
            <a:endParaRPr lang="da-DK" sz="1100" dirty="0"/>
          </a:p>
          <a:p>
            <a:endParaRPr lang="da-DK" sz="1100" dirty="0"/>
          </a:p>
          <a:p>
            <a:endParaRPr lang="da-DK" sz="1100" dirty="0"/>
          </a:p>
          <a:p>
            <a:endParaRPr lang="da-DK" sz="1100" dirty="0"/>
          </a:p>
          <a:p>
            <a:br>
              <a:rPr lang="da-DK" i="1" dirty="0"/>
            </a:br>
            <a:r>
              <a:rPr lang="da-DK" i="1" dirty="0"/>
              <a:t>BIX Globale Aktier Indeks KL – ISIN: DK0061133709</a:t>
            </a:r>
            <a:br>
              <a:rPr lang="da-DK" i="1" dirty="0"/>
            </a:br>
            <a:r>
              <a:rPr lang="da-DK" i="1" dirty="0"/>
              <a:t>BIX Globale Aktier Indeks </a:t>
            </a:r>
            <a:r>
              <a:rPr lang="da-DK" i="1" dirty="0" err="1"/>
              <a:t>Akk</a:t>
            </a:r>
            <a:r>
              <a:rPr lang="da-DK" i="1" dirty="0"/>
              <a:t>. A – ISIN: DK0063180534</a:t>
            </a:r>
          </a:p>
          <a:p>
            <a:endParaRPr lang="da-DK" sz="1100" dirty="0"/>
          </a:p>
        </p:txBody>
      </p:sp>
      <p:sp>
        <p:nvSpPr>
          <p:cNvPr id="7" name="Pladsholder til tekst 6">
            <a:extLst>
              <a:ext uri="{FF2B5EF4-FFF2-40B4-BE49-F238E27FC236}">
                <a16:creationId xmlns:a16="http://schemas.microsoft.com/office/drawing/2014/main" id="{785B8E2F-320A-81E7-016B-62659E566D3B}"/>
              </a:ext>
            </a:extLst>
          </p:cNvPr>
          <p:cNvSpPr>
            <a:spLocks noGrp="1"/>
          </p:cNvSpPr>
          <p:nvPr>
            <p:ph type="body" sz="quarter" idx="20"/>
          </p:nvPr>
        </p:nvSpPr>
        <p:spPr/>
        <p:txBody>
          <a:bodyPr/>
          <a:lstStyle/>
          <a:p>
            <a:r>
              <a:rPr lang="en-US" dirty="0"/>
              <a:t>BIX </a:t>
            </a:r>
            <a:r>
              <a:rPr lang="en-US" dirty="0" err="1">
                <a:solidFill>
                  <a:schemeClr val="accent1"/>
                </a:solidFill>
              </a:rPr>
              <a:t>Globale</a:t>
            </a:r>
            <a:r>
              <a:rPr lang="en-US" dirty="0">
                <a:solidFill>
                  <a:schemeClr val="accent1"/>
                </a:solidFill>
              </a:rPr>
              <a:t> </a:t>
            </a:r>
            <a:r>
              <a:rPr lang="en-US" dirty="0" err="1">
                <a:solidFill>
                  <a:schemeClr val="accent1"/>
                </a:solidFill>
              </a:rPr>
              <a:t>Aktier</a:t>
            </a:r>
            <a:r>
              <a:rPr lang="en-US" dirty="0"/>
              <a:t>	</a:t>
            </a:r>
            <a:endParaRPr lang="da-DK" dirty="0"/>
          </a:p>
        </p:txBody>
      </p:sp>
      <p:sp>
        <p:nvSpPr>
          <p:cNvPr id="8" name="Pladsholder til indhold 7">
            <a:extLst>
              <a:ext uri="{FF2B5EF4-FFF2-40B4-BE49-F238E27FC236}">
                <a16:creationId xmlns:a16="http://schemas.microsoft.com/office/drawing/2014/main" id="{BC610E35-1792-C7C0-0131-09DDF651B099}"/>
              </a:ext>
            </a:extLst>
          </p:cNvPr>
          <p:cNvSpPr>
            <a:spLocks noGrp="1"/>
          </p:cNvSpPr>
          <p:nvPr>
            <p:ph sz="quarter" idx="21"/>
          </p:nvPr>
        </p:nvSpPr>
        <p:spPr/>
        <p:txBody>
          <a:bodyPr/>
          <a:lstStyle/>
          <a:p>
            <a:pPr marL="171450" indent="-171450">
              <a:buFont typeface="Arial" panose="020B0604020202020204" pitchFamily="34" charset="0"/>
              <a:buChar char="•"/>
            </a:pPr>
            <a:r>
              <a:rPr lang="da-DK" sz="1100" dirty="0"/>
              <a:t>Benchmark: MSCI USA</a:t>
            </a:r>
          </a:p>
          <a:p>
            <a:pPr marL="171450" indent="-171450">
              <a:buFont typeface="Arial" panose="020B0604020202020204" pitchFamily="34" charset="0"/>
              <a:buChar char="•"/>
            </a:pPr>
            <a:r>
              <a:rPr lang="da-DK" sz="1100" dirty="0"/>
              <a:t>Findes i udbyttebetalende udgave</a:t>
            </a:r>
          </a:p>
          <a:p>
            <a:endParaRPr lang="da-DK" sz="1100" dirty="0"/>
          </a:p>
          <a:p>
            <a:endParaRPr lang="da-DK" sz="1100" dirty="0"/>
          </a:p>
          <a:p>
            <a:endParaRPr lang="da-DK" sz="1100" dirty="0"/>
          </a:p>
          <a:p>
            <a:endParaRPr lang="da-DK" sz="1100" dirty="0"/>
          </a:p>
          <a:p>
            <a:endParaRPr lang="da-DK" sz="1100" dirty="0"/>
          </a:p>
          <a:p>
            <a:endParaRPr lang="da-DK" sz="1100" dirty="0"/>
          </a:p>
          <a:p>
            <a:br>
              <a:rPr lang="da-DK" i="1" dirty="0"/>
            </a:br>
            <a:r>
              <a:rPr lang="da-DK" i="1" dirty="0"/>
              <a:t>BIX USA Aktier Indeks A – ISIN: DK0061279163</a:t>
            </a:r>
          </a:p>
        </p:txBody>
      </p:sp>
      <p:sp>
        <p:nvSpPr>
          <p:cNvPr id="9" name="Pladsholder til tekst 8">
            <a:extLst>
              <a:ext uri="{FF2B5EF4-FFF2-40B4-BE49-F238E27FC236}">
                <a16:creationId xmlns:a16="http://schemas.microsoft.com/office/drawing/2014/main" id="{9F1147BA-F84F-D074-5427-77B4F5B8A063}"/>
              </a:ext>
            </a:extLst>
          </p:cNvPr>
          <p:cNvSpPr>
            <a:spLocks noGrp="1"/>
          </p:cNvSpPr>
          <p:nvPr>
            <p:ph type="body" sz="quarter" idx="22"/>
          </p:nvPr>
        </p:nvSpPr>
        <p:spPr/>
        <p:txBody>
          <a:bodyPr/>
          <a:lstStyle/>
          <a:p>
            <a:r>
              <a:rPr lang="en-US" dirty="0"/>
              <a:t>BIX </a:t>
            </a:r>
            <a:r>
              <a:rPr lang="en-US" dirty="0">
                <a:solidFill>
                  <a:schemeClr val="accent1"/>
                </a:solidFill>
              </a:rPr>
              <a:t>USA </a:t>
            </a:r>
            <a:r>
              <a:rPr lang="en-US" dirty="0" err="1">
                <a:solidFill>
                  <a:schemeClr val="accent1"/>
                </a:solidFill>
              </a:rPr>
              <a:t>Aktier</a:t>
            </a:r>
            <a:endParaRPr lang="da-DK" dirty="0">
              <a:solidFill>
                <a:schemeClr val="accent1"/>
              </a:solidFill>
            </a:endParaRPr>
          </a:p>
        </p:txBody>
      </p:sp>
      <p:graphicFrame>
        <p:nvGraphicFramePr>
          <p:cNvPr id="12" name="Tabel 11">
            <a:extLst>
              <a:ext uri="{FF2B5EF4-FFF2-40B4-BE49-F238E27FC236}">
                <a16:creationId xmlns:a16="http://schemas.microsoft.com/office/drawing/2014/main" id="{7DE3C662-B5E3-F343-9474-00B311B651E0}"/>
              </a:ext>
            </a:extLst>
          </p:cNvPr>
          <p:cNvGraphicFramePr>
            <a:graphicFrameLocks noGrp="1"/>
          </p:cNvGraphicFramePr>
          <p:nvPr>
            <p:extLst>
              <p:ext uri="{D42A27DB-BD31-4B8C-83A1-F6EECF244321}">
                <p14:modId xmlns:p14="http://schemas.microsoft.com/office/powerpoint/2010/main" val="3015241860"/>
              </p:ext>
            </p:extLst>
          </p:nvPr>
        </p:nvGraphicFramePr>
        <p:xfrm>
          <a:off x="837774" y="3700347"/>
          <a:ext cx="2951998" cy="248412"/>
        </p:xfrm>
        <a:graphic>
          <a:graphicData uri="http://schemas.openxmlformats.org/drawingml/2006/table">
            <a:tbl>
              <a:tblPr/>
              <a:tblGrid>
                <a:gridCol w="421714">
                  <a:extLst>
                    <a:ext uri="{9D8B030D-6E8A-4147-A177-3AD203B41FA5}">
                      <a16:colId xmlns:a16="http://schemas.microsoft.com/office/drawing/2014/main" val="2812226910"/>
                    </a:ext>
                  </a:extLst>
                </a:gridCol>
                <a:gridCol w="421714">
                  <a:extLst>
                    <a:ext uri="{9D8B030D-6E8A-4147-A177-3AD203B41FA5}">
                      <a16:colId xmlns:a16="http://schemas.microsoft.com/office/drawing/2014/main" val="665720031"/>
                    </a:ext>
                  </a:extLst>
                </a:gridCol>
                <a:gridCol w="421714">
                  <a:extLst>
                    <a:ext uri="{9D8B030D-6E8A-4147-A177-3AD203B41FA5}">
                      <a16:colId xmlns:a16="http://schemas.microsoft.com/office/drawing/2014/main" val="1312172845"/>
                    </a:ext>
                  </a:extLst>
                </a:gridCol>
                <a:gridCol w="421714">
                  <a:extLst>
                    <a:ext uri="{9D8B030D-6E8A-4147-A177-3AD203B41FA5}">
                      <a16:colId xmlns:a16="http://schemas.microsoft.com/office/drawing/2014/main" val="4273287916"/>
                    </a:ext>
                  </a:extLst>
                </a:gridCol>
                <a:gridCol w="421714">
                  <a:extLst>
                    <a:ext uri="{9D8B030D-6E8A-4147-A177-3AD203B41FA5}">
                      <a16:colId xmlns:a16="http://schemas.microsoft.com/office/drawing/2014/main" val="1484380025"/>
                    </a:ext>
                  </a:extLst>
                </a:gridCol>
                <a:gridCol w="421714">
                  <a:extLst>
                    <a:ext uri="{9D8B030D-6E8A-4147-A177-3AD203B41FA5}">
                      <a16:colId xmlns:a16="http://schemas.microsoft.com/office/drawing/2014/main" val="561752634"/>
                    </a:ext>
                  </a:extLst>
                </a:gridCol>
                <a:gridCol w="421714">
                  <a:extLst>
                    <a:ext uri="{9D8B030D-6E8A-4147-A177-3AD203B41FA5}">
                      <a16:colId xmlns:a16="http://schemas.microsoft.com/office/drawing/2014/main" val="2740062143"/>
                    </a:ext>
                  </a:extLst>
                </a:gridCol>
              </a:tblGrid>
              <a:tr h="222250">
                <a:tc>
                  <a:txBody>
                    <a:bodyPr/>
                    <a:lstStyle/>
                    <a:p>
                      <a:pPr algn="ctr" fontAlgn="base">
                        <a:lnSpc>
                          <a:spcPts val="1275"/>
                        </a:lnSpc>
                        <a:buNone/>
                      </a:pPr>
                      <a:r>
                        <a:rPr lang="da-DK" sz="1050" b="1" i="0">
                          <a:solidFill>
                            <a:srgbClr val="15304E"/>
                          </a:solidFill>
                          <a:effectLst/>
                          <a:latin typeface="Work Sans Light" pitchFamily="2" charset="0"/>
                        </a:rPr>
                        <a:t>1</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2</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3</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4</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91A0B2"/>
                    </a:solidFill>
                  </a:tcPr>
                </a:tc>
                <a:tc>
                  <a:txBody>
                    <a:bodyPr/>
                    <a:lstStyle/>
                    <a:p>
                      <a:pPr algn="ctr" fontAlgn="base">
                        <a:lnSpc>
                          <a:spcPts val="1275"/>
                        </a:lnSpc>
                        <a:buNone/>
                      </a:pPr>
                      <a:r>
                        <a:rPr lang="da-DK" sz="1050" b="1" i="0" dirty="0">
                          <a:solidFill>
                            <a:srgbClr val="15304E"/>
                          </a:solidFill>
                          <a:effectLst/>
                          <a:latin typeface="Work Sans Light" pitchFamily="2" charset="0"/>
                        </a:rPr>
                        <a:t>5</a:t>
                      </a:r>
                      <a:r>
                        <a:rPr lang="da-DK" sz="1050" b="1" i="0" dirty="0">
                          <a:solidFill>
                            <a:srgbClr val="F4FAFE"/>
                          </a:solidFill>
                          <a:effectLst/>
                          <a:latin typeface="Work Sans Light" pitchFamily="2" charset="0"/>
                        </a:rPr>
                        <a:t>​</a:t>
                      </a:r>
                      <a:endParaRPr lang="da-DK" b="1" i="0" dirty="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6</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dirty="0">
                          <a:solidFill>
                            <a:srgbClr val="15304E"/>
                          </a:solidFill>
                          <a:effectLst/>
                          <a:latin typeface="Work Sans Light" pitchFamily="2" charset="0"/>
                        </a:rPr>
                        <a:t>7</a:t>
                      </a:r>
                      <a:r>
                        <a:rPr lang="da-DK" sz="1050" b="1" i="0" dirty="0">
                          <a:solidFill>
                            <a:srgbClr val="F4FAFE"/>
                          </a:solidFill>
                          <a:effectLst/>
                          <a:latin typeface="Work Sans Light" pitchFamily="2" charset="0"/>
                        </a:rPr>
                        <a:t>​</a:t>
                      </a:r>
                      <a:endParaRPr lang="da-DK" b="1" i="0" dirty="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extLst>
                  <a:ext uri="{0D108BD9-81ED-4DB2-BD59-A6C34878D82A}">
                    <a16:rowId xmlns:a16="http://schemas.microsoft.com/office/drawing/2014/main" val="4082419194"/>
                  </a:ext>
                </a:extLst>
              </a:tr>
            </a:tbl>
          </a:graphicData>
        </a:graphic>
      </p:graphicFrame>
      <p:sp>
        <p:nvSpPr>
          <p:cNvPr id="13" name="Rectangle 1">
            <a:extLst>
              <a:ext uri="{FF2B5EF4-FFF2-40B4-BE49-F238E27FC236}">
                <a16:creationId xmlns:a16="http://schemas.microsoft.com/office/drawing/2014/main" id="{51873A47-CB0A-07BE-8D16-7A29295D8C37}"/>
              </a:ext>
            </a:extLst>
          </p:cNvPr>
          <p:cNvSpPr>
            <a:spLocks noChangeArrowheads="1"/>
          </p:cNvSpPr>
          <p:nvPr/>
        </p:nvSpPr>
        <p:spPr bwMode="auto">
          <a:xfrm>
            <a:off x="4177523" y="3377563"/>
            <a:ext cx="63540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da-DK" altLang="da-DK"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el 13">
            <a:extLst>
              <a:ext uri="{FF2B5EF4-FFF2-40B4-BE49-F238E27FC236}">
                <a16:creationId xmlns:a16="http://schemas.microsoft.com/office/drawing/2014/main" id="{33FEDCB7-B0A0-CAFF-414D-FD2C2295EB0B}"/>
              </a:ext>
            </a:extLst>
          </p:cNvPr>
          <p:cNvGraphicFramePr>
            <a:graphicFrameLocks noGrp="1"/>
          </p:cNvGraphicFramePr>
          <p:nvPr>
            <p:extLst>
              <p:ext uri="{D42A27DB-BD31-4B8C-83A1-F6EECF244321}">
                <p14:modId xmlns:p14="http://schemas.microsoft.com/office/powerpoint/2010/main" val="2609647346"/>
              </p:ext>
            </p:extLst>
          </p:nvPr>
        </p:nvGraphicFramePr>
        <p:xfrm>
          <a:off x="4627606" y="3700347"/>
          <a:ext cx="2951998" cy="248412"/>
        </p:xfrm>
        <a:graphic>
          <a:graphicData uri="http://schemas.openxmlformats.org/drawingml/2006/table">
            <a:tbl>
              <a:tblPr/>
              <a:tblGrid>
                <a:gridCol w="421714">
                  <a:extLst>
                    <a:ext uri="{9D8B030D-6E8A-4147-A177-3AD203B41FA5}">
                      <a16:colId xmlns:a16="http://schemas.microsoft.com/office/drawing/2014/main" val="2812226910"/>
                    </a:ext>
                  </a:extLst>
                </a:gridCol>
                <a:gridCol w="421714">
                  <a:extLst>
                    <a:ext uri="{9D8B030D-6E8A-4147-A177-3AD203B41FA5}">
                      <a16:colId xmlns:a16="http://schemas.microsoft.com/office/drawing/2014/main" val="665720031"/>
                    </a:ext>
                  </a:extLst>
                </a:gridCol>
                <a:gridCol w="421714">
                  <a:extLst>
                    <a:ext uri="{9D8B030D-6E8A-4147-A177-3AD203B41FA5}">
                      <a16:colId xmlns:a16="http://schemas.microsoft.com/office/drawing/2014/main" val="1312172845"/>
                    </a:ext>
                  </a:extLst>
                </a:gridCol>
                <a:gridCol w="421714">
                  <a:extLst>
                    <a:ext uri="{9D8B030D-6E8A-4147-A177-3AD203B41FA5}">
                      <a16:colId xmlns:a16="http://schemas.microsoft.com/office/drawing/2014/main" val="4273287916"/>
                    </a:ext>
                  </a:extLst>
                </a:gridCol>
                <a:gridCol w="421714">
                  <a:extLst>
                    <a:ext uri="{9D8B030D-6E8A-4147-A177-3AD203B41FA5}">
                      <a16:colId xmlns:a16="http://schemas.microsoft.com/office/drawing/2014/main" val="1484380025"/>
                    </a:ext>
                  </a:extLst>
                </a:gridCol>
                <a:gridCol w="421714">
                  <a:extLst>
                    <a:ext uri="{9D8B030D-6E8A-4147-A177-3AD203B41FA5}">
                      <a16:colId xmlns:a16="http://schemas.microsoft.com/office/drawing/2014/main" val="561752634"/>
                    </a:ext>
                  </a:extLst>
                </a:gridCol>
                <a:gridCol w="421714">
                  <a:extLst>
                    <a:ext uri="{9D8B030D-6E8A-4147-A177-3AD203B41FA5}">
                      <a16:colId xmlns:a16="http://schemas.microsoft.com/office/drawing/2014/main" val="2740062143"/>
                    </a:ext>
                  </a:extLst>
                </a:gridCol>
              </a:tblGrid>
              <a:tr h="222250">
                <a:tc>
                  <a:txBody>
                    <a:bodyPr/>
                    <a:lstStyle/>
                    <a:p>
                      <a:pPr algn="ctr" fontAlgn="base">
                        <a:lnSpc>
                          <a:spcPts val="1275"/>
                        </a:lnSpc>
                        <a:buNone/>
                      </a:pPr>
                      <a:r>
                        <a:rPr lang="da-DK" sz="1050" b="1" i="0">
                          <a:solidFill>
                            <a:srgbClr val="15304E"/>
                          </a:solidFill>
                          <a:effectLst/>
                          <a:latin typeface="Work Sans Light" pitchFamily="2" charset="0"/>
                        </a:rPr>
                        <a:t>1</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2</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3</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4</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91A0B2"/>
                    </a:solidFill>
                  </a:tcPr>
                </a:tc>
                <a:tc>
                  <a:txBody>
                    <a:bodyPr/>
                    <a:lstStyle/>
                    <a:p>
                      <a:pPr algn="ctr" fontAlgn="base">
                        <a:lnSpc>
                          <a:spcPts val="1275"/>
                        </a:lnSpc>
                        <a:buNone/>
                      </a:pPr>
                      <a:r>
                        <a:rPr lang="da-DK" sz="1050" b="1" i="0" dirty="0">
                          <a:solidFill>
                            <a:srgbClr val="15304E"/>
                          </a:solidFill>
                          <a:effectLst/>
                          <a:latin typeface="Work Sans Light" pitchFamily="2" charset="0"/>
                        </a:rPr>
                        <a:t>5</a:t>
                      </a:r>
                      <a:r>
                        <a:rPr lang="da-DK" sz="1050" b="1" i="0" dirty="0">
                          <a:solidFill>
                            <a:srgbClr val="F4FAFE"/>
                          </a:solidFill>
                          <a:effectLst/>
                          <a:latin typeface="Work Sans Light" pitchFamily="2" charset="0"/>
                        </a:rPr>
                        <a:t>​</a:t>
                      </a:r>
                      <a:endParaRPr lang="da-DK" b="1" i="0" dirty="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6</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dirty="0">
                          <a:solidFill>
                            <a:srgbClr val="15304E"/>
                          </a:solidFill>
                          <a:effectLst/>
                          <a:latin typeface="Work Sans Light" pitchFamily="2" charset="0"/>
                        </a:rPr>
                        <a:t>7</a:t>
                      </a:r>
                      <a:r>
                        <a:rPr lang="da-DK" sz="1050" b="1" i="0" dirty="0">
                          <a:solidFill>
                            <a:srgbClr val="F4FAFE"/>
                          </a:solidFill>
                          <a:effectLst/>
                          <a:latin typeface="Work Sans Light" pitchFamily="2" charset="0"/>
                        </a:rPr>
                        <a:t>​</a:t>
                      </a:r>
                      <a:endParaRPr lang="da-DK" b="1" i="0" dirty="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extLst>
                  <a:ext uri="{0D108BD9-81ED-4DB2-BD59-A6C34878D82A}">
                    <a16:rowId xmlns:a16="http://schemas.microsoft.com/office/drawing/2014/main" val="4082419194"/>
                  </a:ext>
                </a:extLst>
              </a:tr>
            </a:tbl>
          </a:graphicData>
        </a:graphic>
      </p:graphicFrame>
      <p:graphicFrame>
        <p:nvGraphicFramePr>
          <p:cNvPr id="15" name="Tabel 14">
            <a:extLst>
              <a:ext uri="{FF2B5EF4-FFF2-40B4-BE49-F238E27FC236}">
                <a16:creationId xmlns:a16="http://schemas.microsoft.com/office/drawing/2014/main" id="{DCFA0EE0-D235-3954-30AA-7446C2EC2BE4}"/>
              </a:ext>
            </a:extLst>
          </p:cNvPr>
          <p:cNvGraphicFramePr>
            <a:graphicFrameLocks noGrp="1"/>
          </p:cNvGraphicFramePr>
          <p:nvPr>
            <p:extLst>
              <p:ext uri="{D42A27DB-BD31-4B8C-83A1-F6EECF244321}">
                <p14:modId xmlns:p14="http://schemas.microsoft.com/office/powerpoint/2010/main" val="2596668708"/>
              </p:ext>
            </p:extLst>
          </p:nvPr>
        </p:nvGraphicFramePr>
        <p:xfrm>
          <a:off x="8409830" y="3696698"/>
          <a:ext cx="2951998" cy="248412"/>
        </p:xfrm>
        <a:graphic>
          <a:graphicData uri="http://schemas.openxmlformats.org/drawingml/2006/table">
            <a:tbl>
              <a:tblPr/>
              <a:tblGrid>
                <a:gridCol w="421714">
                  <a:extLst>
                    <a:ext uri="{9D8B030D-6E8A-4147-A177-3AD203B41FA5}">
                      <a16:colId xmlns:a16="http://schemas.microsoft.com/office/drawing/2014/main" val="2812226910"/>
                    </a:ext>
                  </a:extLst>
                </a:gridCol>
                <a:gridCol w="421714">
                  <a:extLst>
                    <a:ext uri="{9D8B030D-6E8A-4147-A177-3AD203B41FA5}">
                      <a16:colId xmlns:a16="http://schemas.microsoft.com/office/drawing/2014/main" val="665720031"/>
                    </a:ext>
                  </a:extLst>
                </a:gridCol>
                <a:gridCol w="421714">
                  <a:extLst>
                    <a:ext uri="{9D8B030D-6E8A-4147-A177-3AD203B41FA5}">
                      <a16:colId xmlns:a16="http://schemas.microsoft.com/office/drawing/2014/main" val="1312172845"/>
                    </a:ext>
                  </a:extLst>
                </a:gridCol>
                <a:gridCol w="421714">
                  <a:extLst>
                    <a:ext uri="{9D8B030D-6E8A-4147-A177-3AD203B41FA5}">
                      <a16:colId xmlns:a16="http://schemas.microsoft.com/office/drawing/2014/main" val="4273287916"/>
                    </a:ext>
                  </a:extLst>
                </a:gridCol>
                <a:gridCol w="421714">
                  <a:extLst>
                    <a:ext uri="{9D8B030D-6E8A-4147-A177-3AD203B41FA5}">
                      <a16:colId xmlns:a16="http://schemas.microsoft.com/office/drawing/2014/main" val="1484380025"/>
                    </a:ext>
                  </a:extLst>
                </a:gridCol>
                <a:gridCol w="421714">
                  <a:extLst>
                    <a:ext uri="{9D8B030D-6E8A-4147-A177-3AD203B41FA5}">
                      <a16:colId xmlns:a16="http://schemas.microsoft.com/office/drawing/2014/main" val="561752634"/>
                    </a:ext>
                  </a:extLst>
                </a:gridCol>
                <a:gridCol w="421714">
                  <a:extLst>
                    <a:ext uri="{9D8B030D-6E8A-4147-A177-3AD203B41FA5}">
                      <a16:colId xmlns:a16="http://schemas.microsoft.com/office/drawing/2014/main" val="2740062143"/>
                    </a:ext>
                  </a:extLst>
                </a:gridCol>
              </a:tblGrid>
              <a:tr h="222250">
                <a:tc>
                  <a:txBody>
                    <a:bodyPr/>
                    <a:lstStyle/>
                    <a:p>
                      <a:pPr algn="ctr" fontAlgn="base">
                        <a:lnSpc>
                          <a:spcPts val="1275"/>
                        </a:lnSpc>
                        <a:buNone/>
                      </a:pPr>
                      <a:r>
                        <a:rPr lang="da-DK" sz="1050" b="1" i="0">
                          <a:solidFill>
                            <a:srgbClr val="15304E"/>
                          </a:solidFill>
                          <a:effectLst/>
                          <a:latin typeface="Work Sans Light" pitchFamily="2" charset="0"/>
                        </a:rPr>
                        <a:t>1</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2</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3</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4</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91A0B2"/>
                    </a:solidFill>
                  </a:tcPr>
                </a:tc>
                <a:tc>
                  <a:txBody>
                    <a:bodyPr/>
                    <a:lstStyle/>
                    <a:p>
                      <a:pPr algn="ctr" fontAlgn="base">
                        <a:lnSpc>
                          <a:spcPts val="1275"/>
                        </a:lnSpc>
                        <a:buNone/>
                      </a:pPr>
                      <a:r>
                        <a:rPr lang="da-DK" sz="1050" b="1" i="0" dirty="0">
                          <a:solidFill>
                            <a:srgbClr val="15304E"/>
                          </a:solidFill>
                          <a:effectLst/>
                          <a:latin typeface="Work Sans Light" pitchFamily="2" charset="0"/>
                        </a:rPr>
                        <a:t>5</a:t>
                      </a:r>
                      <a:r>
                        <a:rPr lang="da-DK" sz="1050" b="1" i="0" dirty="0">
                          <a:solidFill>
                            <a:srgbClr val="F4FAFE"/>
                          </a:solidFill>
                          <a:effectLst/>
                          <a:latin typeface="Work Sans Light" pitchFamily="2" charset="0"/>
                        </a:rPr>
                        <a:t>​</a:t>
                      </a:r>
                      <a:endParaRPr lang="da-DK" b="1" i="0" dirty="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a:solidFill>
                            <a:srgbClr val="15304E"/>
                          </a:solidFill>
                          <a:effectLst/>
                          <a:latin typeface="Work Sans Light" pitchFamily="2" charset="0"/>
                        </a:rPr>
                        <a:t>6</a:t>
                      </a:r>
                      <a:r>
                        <a:rPr lang="da-DK" sz="1050" b="1" i="0">
                          <a:solidFill>
                            <a:srgbClr val="F4FAFE"/>
                          </a:solidFill>
                          <a:effectLst/>
                          <a:latin typeface="Work Sans Light" pitchFamily="2" charset="0"/>
                        </a:rPr>
                        <a:t>​</a:t>
                      </a:r>
                      <a:endParaRPr lang="da-DK" b="1" i="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tc>
                  <a:txBody>
                    <a:bodyPr/>
                    <a:lstStyle/>
                    <a:p>
                      <a:pPr algn="ctr" fontAlgn="base">
                        <a:lnSpc>
                          <a:spcPts val="1275"/>
                        </a:lnSpc>
                        <a:buNone/>
                      </a:pPr>
                      <a:r>
                        <a:rPr lang="da-DK" sz="1050" b="1" i="0" dirty="0">
                          <a:solidFill>
                            <a:srgbClr val="15304E"/>
                          </a:solidFill>
                          <a:effectLst/>
                          <a:latin typeface="Work Sans Light" pitchFamily="2" charset="0"/>
                        </a:rPr>
                        <a:t>7</a:t>
                      </a:r>
                      <a:r>
                        <a:rPr lang="da-DK" sz="1050" b="1" i="0" dirty="0">
                          <a:solidFill>
                            <a:srgbClr val="F4FAFE"/>
                          </a:solidFill>
                          <a:effectLst/>
                          <a:latin typeface="Work Sans Light" pitchFamily="2" charset="0"/>
                        </a:rPr>
                        <a:t>​</a:t>
                      </a:r>
                      <a:endParaRPr lang="da-DK" b="1" i="0" dirty="0">
                        <a:solidFill>
                          <a:srgbClr val="F4FAFE"/>
                        </a:solidFill>
                        <a:effectLst/>
                      </a:endParaRPr>
                    </a:p>
                  </a:txBody>
                  <a:tcPr anchor="ctr">
                    <a:lnL w="44450" cap="flat" cmpd="sng" algn="ctr">
                      <a:solidFill>
                        <a:srgbClr val="193A5F"/>
                      </a:solidFill>
                      <a:prstDash val="solid"/>
                      <a:round/>
                      <a:headEnd type="none" w="med" len="med"/>
                      <a:tailEnd type="none" w="med" len="med"/>
                    </a:lnL>
                    <a:lnR w="44450" cap="flat" cmpd="sng" algn="ctr">
                      <a:solidFill>
                        <a:srgbClr val="193A5F"/>
                      </a:solidFill>
                      <a:prstDash val="solid"/>
                      <a:round/>
                      <a:headEnd type="none" w="med" len="med"/>
                      <a:tailEnd type="none" w="med" len="med"/>
                    </a:lnR>
                    <a:lnT w="44450" cap="flat" cmpd="sng" algn="ctr">
                      <a:solidFill>
                        <a:srgbClr val="193A5F"/>
                      </a:solidFill>
                      <a:prstDash val="solid"/>
                      <a:round/>
                      <a:headEnd type="none" w="med" len="med"/>
                      <a:tailEnd type="none" w="med" len="med"/>
                    </a:lnT>
                    <a:lnB w="44450" cap="flat" cmpd="sng" algn="ctr">
                      <a:solidFill>
                        <a:srgbClr val="193A5F"/>
                      </a:solidFill>
                      <a:prstDash val="solid"/>
                      <a:round/>
                      <a:headEnd type="none" w="med" len="med"/>
                      <a:tailEnd type="none" w="med" len="med"/>
                    </a:lnB>
                    <a:solidFill>
                      <a:srgbClr val="F4FAFE"/>
                    </a:solidFill>
                  </a:tcPr>
                </a:tc>
                <a:extLst>
                  <a:ext uri="{0D108BD9-81ED-4DB2-BD59-A6C34878D82A}">
                    <a16:rowId xmlns:a16="http://schemas.microsoft.com/office/drawing/2014/main" val="4082419194"/>
                  </a:ext>
                </a:extLst>
              </a:tr>
            </a:tbl>
          </a:graphicData>
        </a:graphic>
      </p:graphicFrame>
      <p:sp>
        <p:nvSpPr>
          <p:cNvPr id="16" name="Tekstfelt 15">
            <a:extLst>
              <a:ext uri="{FF2B5EF4-FFF2-40B4-BE49-F238E27FC236}">
                <a16:creationId xmlns:a16="http://schemas.microsoft.com/office/drawing/2014/main" id="{A2F5A565-1C62-530E-7BEF-CC995F7CE407}"/>
              </a:ext>
            </a:extLst>
          </p:cNvPr>
          <p:cNvSpPr txBox="1"/>
          <p:nvPr/>
        </p:nvSpPr>
        <p:spPr>
          <a:xfrm>
            <a:off x="811700" y="4004984"/>
            <a:ext cx="983673" cy="307777"/>
          </a:xfrm>
          <a:prstGeom prst="rect">
            <a:avLst/>
          </a:prstGeom>
          <a:noFill/>
        </p:spPr>
        <p:txBody>
          <a:bodyPr wrap="square" lIns="0" rtlCol="0">
            <a:spAutoFit/>
          </a:bodyPr>
          <a:lstStyle/>
          <a:p>
            <a:r>
              <a:rPr lang="en-US" sz="700" b="1" dirty="0"/>
              <a:t>Lavere </a:t>
            </a:r>
            <a:r>
              <a:rPr lang="en-US" sz="700" b="1" dirty="0" err="1"/>
              <a:t>risiko</a:t>
            </a:r>
            <a:endParaRPr lang="en-US" sz="700" b="1" dirty="0"/>
          </a:p>
          <a:p>
            <a:r>
              <a:rPr lang="en-US" sz="700" dirty="0" err="1"/>
              <a:t>Typisk</a:t>
            </a:r>
            <a:r>
              <a:rPr lang="en-US" sz="700" dirty="0"/>
              <a:t> </a:t>
            </a:r>
            <a:r>
              <a:rPr lang="en-US" sz="700" dirty="0" err="1"/>
              <a:t>lavere</a:t>
            </a:r>
            <a:r>
              <a:rPr lang="en-US" sz="700" dirty="0"/>
              <a:t> </a:t>
            </a:r>
            <a:r>
              <a:rPr lang="en-US" sz="700" dirty="0" err="1"/>
              <a:t>afkast</a:t>
            </a:r>
            <a:endParaRPr lang="da-DK" sz="700" dirty="0"/>
          </a:p>
        </p:txBody>
      </p:sp>
      <p:sp>
        <p:nvSpPr>
          <p:cNvPr id="17" name="Tekstfelt 16">
            <a:extLst>
              <a:ext uri="{FF2B5EF4-FFF2-40B4-BE49-F238E27FC236}">
                <a16:creationId xmlns:a16="http://schemas.microsoft.com/office/drawing/2014/main" id="{3A30226B-6272-5E2D-4FA1-0D58E9BB3F21}"/>
              </a:ext>
            </a:extLst>
          </p:cNvPr>
          <p:cNvSpPr txBox="1"/>
          <p:nvPr/>
        </p:nvSpPr>
        <p:spPr>
          <a:xfrm>
            <a:off x="4598542" y="3993830"/>
            <a:ext cx="983673" cy="307777"/>
          </a:xfrm>
          <a:prstGeom prst="rect">
            <a:avLst/>
          </a:prstGeom>
          <a:noFill/>
        </p:spPr>
        <p:txBody>
          <a:bodyPr wrap="square" lIns="0" rtlCol="0">
            <a:spAutoFit/>
          </a:bodyPr>
          <a:lstStyle/>
          <a:p>
            <a:r>
              <a:rPr lang="en-US" sz="700" b="1" dirty="0"/>
              <a:t>Lavere </a:t>
            </a:r>
            <a:r>
              <a:rPr lang="en-US" sz="700" b="1" dirty="0" err="1"/>
              <a:t>risiko</a:t>
            </a:r>
            <a:endParaRPr lang="en-US" sz="700" b="1" dirty="0"/>
          </a:p>
          <a:p>
            <a:r>
              <a:rPr lang="en-US" sz="700" dirty="0" err="1"/>
              <a:t>Typisk</a:t>
            </a:r>
            <a:r>
              <a:rPr lang="en-US" sz="700" dirty="0"/>
              <a:t> </a:t>
            </a:r>
            <a:r>
              <a:rPr lang="en-US" sz="700" dirty="0" err="1"/>
              <a:t>lavere</a:t>
            </a:r>
            <a:r>
              <a:rPr lang="en-US" sz="700" dirty="0"/>
              <a:t> </a:t>
            </a:r>
            <a:r>
              <a:rPr lang="en-US" sz="700" dirty="0" err="1"/>
              <a:t>afkast</a:t>
            </a:r>
            <a:endParaRPr lang="da-DK" sz="700" dirty="0"/>
          </a:p>
        </p:txBody>
      </p:sp>
      <p:sp>
        <p:nvSpPr>
          <p:cNvPr id="18" name="Tekstfelt 17">
            <a:extLst>
              <a:ext uri="{FF2B5EF4-FFF2-40B4-BE49-F238E27FC236}">
                <a16:creationId xmlns:a16="http://schemas.microsoft.com/office/drawing/2014/main" id="{8AE9524D-EAE8-8FFE-BCB6-5BBBB982D8D0}"/>
              </a:ext>
            </a:extLst>
          </p:cNvPr>
          <p:cNvSpPr txBox="1"/>
          <p:nvPr/>
        </p:nvSpPr>
        <p:spPr>
          <a:xfrm>
            <a:off x="8385386" y="3982675"/>
            <a:ext cx="983673" cy="307777"/>
          </a:xfrm>
          <a:prstGeom prst="rect">
            <a:avLst/>
          </a:prstGeom>
          <a:noFill/>
        </p:spPr>
        <p:txBody>
          <a:bodyPr wrap="square" lIns="0" rtlCol="0">
            <a:spAutoFit/>
          </a:bodyPr>
          <a:lstStyle/>
          <a:p>
            <a:r>
              <a:rPr lang="en-US" sz="700" b="1" dirty="0"/>
              <a:t>Lavere </a:t>
            </a:r>
            <a:r>
              <a:rPr lang="en-US" sz="700" b="1" dirty="0" err="1"/>
              <a:t>risiko</a:t>
            </a:r>
            <a:endParaRPr lang="en-US" sz="700" b="1" dirty="0"/>
          </a:p>
          <a:p>
            <a:r>
              <a:rPr lang="en-US" sz="700" dirty="0" err="1"/>
              <a:t>Typisk</a:t>
            </a:r>
            <a:r>
              <a:rPr lang="en-US" sz="700" dirty="0"/>
              <a:t> </a:t>
            </a:r>
            <a:r>
              <a:rPr lang="en-US" sz="700" dirty="0" err="1"/>
              <a:t>lavere</a:t>
            </a:r>
            <a:r>
              <a:rPr lang="en-US" sz="700" dirty="0"/>
              <a:t> </a:t>
            </a:r>
            <a:r>
              <a:rPr lang="en-US" sz="700" dirty="0" err="1"/>
              <a:t>afkast</a:t>
            </a:r>
            <a:endParaRPr lang="da-DK" sz="700" dirty="0"/>
          </a:p>
        </p:txBody>
      </p:sp>
      <p:sp>
        <p:nvSpPr>
          <p:cNvPr id="19" name="Tekstfelt 18">
            <a:extLst>
              <a:ext uri="{FF2B5EF4-FFF2-40B4-BE49-F238E27FC236}">
                <a16:creationId xmlns:a16="http://schemas.microsoft.com/office/drawing/2014/main" id="{D7426EF4-D7D3-A5BA-2A6C-67004A1CCECD}"/>
              </a:ext>
            </a:extLst>
          </p:cNvPr>
          <p:cNvSpPr txBox="1"/>
          <p:nvPr/>
        </p:nvSpPr>
        <p:spPr>
          <a:xfrm>
            <a:off x="2830429" y="4004984"/>
            <a:ext cx="983673" cy="307777"/>
          </a:xfrm>
          <a:prstGeom prst="rect">
            <a:avLst/>
          </a:prstGeom>
          <a:noFill/>
        </p:spPr>
        <p:txBody>
          <a:bodyPr wrap="square" lIns="0" rIns="0" rtlCol="0">
            <a:spAutoFit/>
          </a:bodyPr>
          <a:lstStyle/>
          <a:p>
            <a:pPr algn="r"/>
            <a:r>
              <a:rPr lang="en-US" sz="700" b="1" dirty="0" err="1"/>
              <a:t>Højere</a:t>
            </a:r>
            <a:r>
              <a:rPr lang="en-US" sz="700" b="1" dirty="0"/>
              <a:t> </a:t>
            </a:r>
            <a:r>
              <a:rPr lang="en-US" sz="700" b="1" dirty="0" err="1"/>
              <a:t>risiko</a:t>
            </a:r>
            <a:endParaRPr lang="en-US" sz="700" b="1" dirty="0"/>
          </a:p>
          <a:p>
            <a:pPr algn="r"/>
            <a:r>
              <a:rPr lang="en-US" sz="700" dirty="0" err="1"/>
              <a:t>Typisk</a:t>
            </a:r>
            <a:r>
              <a:rPr lang="en-US" sz="700" dirty="0"/>
              <a:t> </a:t>
            </a:r>
            <a:r>
              <a:rPr lang="en-US" sz="700" dirty="0" err="1"/>
              <a:t>højere</a:t>
            </a:r>
            <a:r>
              <a:rPr lang="en-US" sz="700" dirty="0"/>
              <a:t> </a:t>
            </a:r>
            <a:r>
              <a:rPr lang="en-US" sz="700" dirty="0" err="1"/>
              <a:t>afkast</a:t>
            </a:r>
            <a:endParaRPr lang="da-DK" sz="700" dirty="0"/>
          </a:p>
        </p:txBody>
      </p:sp>
      <p:sp>
        <p:nvSpPr>
          <p:cNvPr id="20" name="Tekstfelt 19">
            <a:extLst>
              <a:ext uri="{FF2B5EF4-FFF2-40B4-BE49-F238E27FC236}">
                <a16:creationId xmlns:a16="http://schemas.microsoft.com/office/drawing/2014/main" id="{DEC364E2-FB09-9FBB-A6CE-DAF3C98FA297}"/>
              </a:ext>
            </a:extLst>
          </p:cNvPr>
          <p:cNvSpPr txBox="1"/>
          <p:nvPr/>
        </p:nvSpPr>
        <p:spPr>
          <a:xfrm>
            <a:off x="6609787" y="4004984"/>
            <a:ext cx="983673" cy="307777"/>
          </a:xfrm>
          <a:prstGeom prst="rect">
            <a:avLst/>
          </a:prstGeom>
          <a:noFill/>
        </p:spPr>
        <p:txBody>
          <a:bodyPr wrap="square" lIns="0" rIns="0" rtlCol="0">
            <a:spAutoFit/>
          </a:bodyPr>
          <a:lstStyle/>
          <a:p>
            <a:pPr algn="r"/>
            <a:r>
              <a:rPr lang="en-US" sz="700" b="1" dirty="0" err="1"/>
              <a:t>Højere</a:t>
            </a:r>
            <a:r>
              <a:rPr lang="en-US" sz="700" b="1" dirty="0"/>
              <a:t> </a:t>
            </a:r>
            <a:r>
              <a:rPr lang="en-US" sz="700" b="1" dirty="0" err="1"/>
              <a:t>risiko</a:t>
            </a:r>
            <a:endParaRPr lang="en-US" sz="700" b="1" dirty="0"/>
          </a:p>
          <a:p>
            <a:pPr algn="r"/>
            <a:r>
              <a:rPr lang="en-US" sz="700" dirty="0" err="1"/>
              <a:t>Typisk</a:t>
            </a:r>
            <a:r>
              <a:rPr lang="en-US" sz="700" dirty="0"/>
              <a:t> </a:t>
            </a:r>
            <a:r>
              <a:rPr lang="en-US" sz="700" dirty="0" err="1"/>
              <a:t>højere</a:t>
            </a:r>
            <a:r>
              <a:rPr lang="en-US" sz="700" dirty="0"/>
              <a:t> </a:t>
            </a:r>
            <a:r>
              <a:rPr lang="en-US" sz="700" dirty="0" err="1"/>
              <a:t>afkast</a:t>
            </a:r>
            <a:endParaRPr lang="da-DK" sz="700" dirty="0"/>
          </a:p>
        </p:txBody>
      </p:sp>
      <p:sp>
        <p:nvSpPr>
          <p:cNvPr id="21" name="Tekstfelt 20">
            <a:extLst>
              <a:ext uri="{FF2B5EF4-FFF2-40B4-BE49-F238E27FC236}">
                <a16:creationId xmlns:a16="http://schemas.microsoft.com/office/drawing/2014/main" id="{8F8355F6-ADB5-ACFB-1AB4-94B2D85128A3}"/>
              </a:ext>
            </a:extLst>
          </p:cNvPr>
          <p:cNvSpPr txBox="1"/>
          <p:nvPr/>
        </p:nvSpPr>
        <p:spPr>
          <a:xfrm>
            <a:off x="10396627" y="3993830"/>
            <a:ext cx="983673" cy="307777"/>
          </a:xfrm>
          <a:prstGeom prst="rect">
            <a:avLst/>
          </a:prstGeom>
          <a:noFill/>
        </p:spPr>
        <p:txBody>
          <a:bodyPr wrap="square" lIns="0" rIns="0" rtlCol="0">
            <a:spAutoFit/>
          </a:bodyPr>
          <a:lstStyle/>
          <a:p>
            <a:pPr algn="r"/>
            <a:r>
              <a:rPr lang="en-US" sz="700" b="1" dirty="0" err="1"/>
              <a:t>Højere</a:t>
            </a:r>
            <a:r>
              <a:rPr lang="en-US" sz="700" b="1" dirty="0"/>
              <a:t> </a:t>
            </a:r>
            <a:r>
              <a:rPr lang="en-US" sz="700" b="1" dirty="0" err="1"/>
              <a:t>risiko</a:t>
            </a:r>
            <a:endParaRPr lang="en-US" sz="700" b="1" dirty="0"/>
          </a:p>
          <a:p>
            <a:pPr algn="r"/>
            <a:r>
              <a:rPr lang="en-US" sz="700" dirty="0" err="1"/>
              <a:t>Typisk</a:t>
            </a:r>
            <a:r>
              <a:rPr lang="en-US" sz="700" dirty="0"/>
              <a:t> </a:t>
            </a:r>
            <a:r>
              <a:rPr lang="en-US" sz="700" dirty="0" err="1"/>
              <a:t>højere</a:t>
            </a:r>
            <a:r>
              <a:rPr lang="en-US" sz="700" dirty="0"/>
              <a:t> </a:t>
            </a:r>
            <a:r>
              <a:rPr lang="en-US" sz="700" dirty="0" err="1"/>
              <a:t>afkast</a:t>
            </a:r>
            <a:endParaRPr lang="da-DK" sz="700" dirty="0"/>
          </a:p>
        </p:txBody>
      </p:sp>
      <p:sp>
        <p:nvSpPr>
          <p:cNvPr id="23" name="Tekstfelt 22">
            <a:extLst>
              <a:ext uri="{FF2B5EF4-FFF2-40B4-BE49-F238E27FC236}">
                <a16:creationId xmlns:a16="http://schemas.microsoft.com/office/drawing/2014/main" id="{6275D2C8-AEF6-7D09-4FC7-9C7C67931B35}"/>
              </a:ext>
            </a:extLst>
          </p:cNvPr>
          <p:cNvSpPr txBox="1"/>
          <p:nvPr/>
        </p:nvSpPr>
        <p:spPr>
          <a:xfrm>
            <a:off x="10246864" y="129309"/>
            <a:ext cx="1584918" cy="230832"/>
          </a:xfrm>
          <a:prstGeom prst="rect">
            <a:avLst/>
          </a:prstGeom>
          <a:noFill/>
        </p:spPr>
        <p:txBody>
          <a:bodyPr wrap="square" rtlCol="0">
            <a:spAutoFit/>
          </a:bodyPr>
          <a:lstStyle/>
          <a:p>
            <a:r>
              <a:rPr lang="en-US" sz="900" dirty="0" err="1">
                <a:solidFill>
                  <a:schemeClr val="tx2"/>
                </a:solidFill>
              </a:rPr>
              <a:t>Markedsføringsmateriale</a:t>
            </a:r>
            <a:endParaRPr lang="da-DK" sz="900" dirty="0">
              <a:solidFill>
                <a:schemeClr val="tx2"/>
              </a:solidFill>
            </a:endParaRPr>
          </a:p>
        </p:txBody>
      </p:sp>
    </p:spTree>
    <p:extLst>
      <p:ext uri="{BB962C8B-B14F-4D97-AF65-F5344CB8AC3E}">
        <p14:creationId xmlns:p14="http://schemas.microsoft.com/office/powerpoint/2010/main" val="120451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F228D-EB89-D2AC-E8DF-3F8739A863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369ADE-583D-7FE0-793C-ADBD78F1714D}"/>
              </a:ext>
            </a:extLst>
          </p:cNvPr>
          <p:cNvSpPr>
            <a:spLocks noGrp="1"/>
          </p:cNvSpPr>
          <p:nvPr>
            <p:ph type="ctrTitle"/>
          </p:nvPr>
        </p:nvSpPr>
        <p:spPr>
          <a:xfrm>
            <a:off x="6096000" y="1240334"/>
            <a:ext cx="5662613" cy="886397"/>
          </a:xfrm>
        </p:spPr>
        <p:txBody>
          <a:bodyPr/>
          <a:lstStyle/>
          <a:p>
            <a:r>
              <a:rPr lang="en-US" sz="3200" dirty="0"/>
              <a:t>Følger </a:t>
            </a:r>
            <a:r>
              <a:rPr lang="en-US" sz="3200" dirty="0" err="1"/>
              <a:t>BankInvests</a:t>
            </a:r>
            <a:r>
              <a:rPr lang="en-US" sz="3200" dirty="0"/>
              <a:t> </a:t>
            </a:r>
            <a:r>
              <a:rPr lang="en-US" sz="3200" dirty="0" err="1"/>
              <a:t>Politik</a:t>
            </a:r>
            <a:r>
              <a:rPr lang="en-US" sz="3200" dirty="0"/>
              <a:t> for </a:t>
            </a:r>
            <a:r>
              <a:rPr lang="en-US" sz="3200" dirty="0" err="1"/>
              <a:t>Ansvarlige</a:t>
            </a:r>
            <a:r>
              <a:rPr lang="en-US" sz="3200" dirty="0"/>
              <a:t> </a:t>
            </a:r>
            <a:r>
              <a:rPr lang="en-US" sz="3200" dirty="0" err="1"/>
              <a:t>investeringer</a:t>
            </a:r>
            <a:endParaRPr lang="da-DK" sz="3200" dirty="0"/>
          </a:p>
        </p:txBody>
      </p:sp>
      <p:sp>
        <p:nvSpPr>
          <p:cNvPr id="3" name="Undertitel 2">
            <a:extLst>
              <a:ext uri="{FF2B5EF4-FFF2-40B4-BE49-F238E27FC236}">
                <a16:creationId xmlns:a16="http://schemas.microsoft.com/office/drawing/2014/main" id="{E1DAD9C9-83EB-687C-9B0F-13793FF7E474}"/>
              </a:ext>
            </a:extLst>
          </p:cNvPr>
          <p:cNvSpPr>
            <a:spLocks noGrp="1"/>
          </p:cNvSpPr>
          <p:nvPr>
            <p:ph type="subTitle" idx="1"/>
          </p:nvPr>
        </p:nvSpPr>
        <p:spPr>
          <a:xfrm>
            <a:off x="6103144" y="2389966"/>
            <a:ext cx="5655470" cy="2736000"/>
          </a:xfrm>
        </p:spPr>
        <p:txBody>
          <a:bodyPr/>
          <a:lstStyle/>
          <a:p>
            <a:pPr marL="0" indent="0">
              <a:buNone/>
            </a:pPr>
            <a:r>
              <a:rPr lang="da-DK" sz="1300" dirty="0"/>
              <a:t>BankInvest udøver aktivt ejerskab og vil gerne påvirke de virksomheder, vi investerer i, til at arbejde endnu mere med ansvarlighed.</a:t>
            </a:r>
          </a:p>
          <a:p>
            <a:pPr marL="0" indent="0">
              <a:buNone/>
            </a:pPr>
            <a:endParaRPr lang="da-DK" sz="1300" dirty="0"/>
          </a:p>
          <a:p>
            <a:pPr marL="0" indent="0">
              <a:buNone/>
            </a:pPr>
            <a:r>
              <a:rPr lang="da-DK" sz="1300" dirty="0"/>
              <a:t>BankInvest har forbud mod at investere i virksomheder, der:</a:t>
            </a:r>
            <a:br>
              <a:rPr lang="da-DK" sz="1300" dirty="0"/>
            </a:br>
            <a:endParaRPr lang="da-DK" sz="1300" dirty="0"/>
          </a:p>
          <a:p>
            <a:r>
              <a:rPr lang="da-DK" sz="1300" dirty="0"/>
              <a:t>er involveret i produktion af kontroversielle våben</a:t>
            </a:r>
          </a:p>
          <a:p>
            <a:r>
              <a:rPr lang="da-DK" sz="1300" dirty="0"/>
              <a:t>har aktiviteter* inden for udvinding af kul, oliesand eller fra olie- og gasefterforskning i offshore arktiske områder</a:t>
            </a:r>
          </a:p>
          <a:p>
            <a:r>
              <a:rPr lang="da-DK" sz="1300" dirty="0"/>
              <a:t>har aktiviteter* med produktion eller salg af tobak</a:t>
            </a:r>
          </a:p>
          <a:p>
            <a:r>
              <a:rPr lang="da-DK" sz="1300" dirty="0"/>
              <a:t>bryder internationale FN- og OECD-konventioner og ikke vil tage ansvar eller ændre adfærd. </a:t>
            </a:r>
          </a:p>
          <a:p>
            <a:pPr marL="0" indent="0">
              <a:buNone/>
            </a:pPr>
            <a:br>
              <a:rPr lang="da-DK" sz="800" i="1" dirty="0"/>
            </a:br>
            <a:r>
              <a:rPr lang="da-DK" sz="800" i="1" dirty="0"/>
              <a:t>* hvis mere end 5 % af omsætningen</a:t>
            </a:r>
          </a:p>
          <a:p>
            <a:pPr marL="0" indent="0">
              <a:buNone/>
            </a:pPr>
            <a:br>
              <a:rPr lang="da-DK" sz="800" dirty="0">
                <a:hlinkClick r:id="rId2"/>
              </a:rPr>
            </a:br>
            <a:r>
              <a:rPr lang="da-DK" sz="800" dirty="0">
                <a:hlinkClick r:id="rId2"/>
              </a:rPr>
              <a:t>Læs mere om vores ESG-arbejde</a:t>
            </a:r>
            <a:endParaRPr lang="da-DK" sz="800" dirty="0"/>
          </a:p>
        </p:txBody>
      </p:sp>
      <p:pic>
        <p:nvPicPr>
          <p:cNvPr id="8" name="Pladsholder til billede 7" descr="Skov af hænder klar til at svare på et spørgsmål">
            <a:extLst>
              <a:ext uri="{FF2B5EF4-FFF2-40B4-BE49-F238E27FC236}">
                <a16:creationId xmlns:a16="http://schemas.microsoft.com/office/drawing/2014/main" id="{F09E0574-DE16-4F34-277B-8EBB37842E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26" r="16626"/>
          <a:stretch/>
        </p:blipFill>
        <p:spPr/>
      </p:pic>
      <p:sp>
        <p:nvSpPr>
          <p:cNvPr id="5" name="Pladsholder til tekst 4">
            <a:extLst>
              <a:ext uri="{FF2B5EF4-FFF2-40B4-BE49-F238E27FC236}">
                <a16:creationId xmlns:a16="http://schemas.microsoft.com/office/drawing/2014/main" id="{6EEEEE31-63AF-0131-22A8-28D1E2DC8DF7}"/>
              </a:ext>
            </a:extLst>
          </p:cNvPr>
          <p:cNvSpPr>
            <a:spLocks noGrp="1"/>
          </p:cNvSpPr>
          <p:nvPr>
            <p:ph type="body" sz="quarter" idx="14"/>
          </p:nvPr>
        </p:nvSpPr>
        <p:spPr>
          <a:xfrm>
            <a:off x="6096002" y="863677"/>
            <a:ext cx="5662612" cy="238527"/>
          </a:xfrm>
        </p:spPr>
        <p:txBody>
          <a:bodyPr/>
          <a:lstStyle/>
          <a:p>
            <a:r>
              <a:rPr lang="en-US" dirty="0"/>
              <a:t>BIX-</a:t>
            </a:r>
            <a:r>
              <a:rPr lang="en-US" dirty="0" err="1"/>
              <a:t>familien</a:t>
            </a:r>
            <a:endParaRPr lang="da-DK" dirty="0"/>
          </a:p>
        </p:txBody>
      </p:sp>
      <p:sp>
        <p:nvSpPr>
          <p:cNvPr id="6" name="Pladsholder til tekst 5">
            <a:extLst>
              <a:ext uri="{FF2B5EF4-FFF2-40B4-BE49-F238E27FC236}">
                <a16:creationId xmlns:a16="http://schemas.microsoft.com/office/drawing/2014/main" id="{12FD4391-3B79-6A8B-34F1-DB343185C800}"/>
              </a:ext>
            </a:extLst>
          </p:cNvPr>
          <p:cNvSpPr>
            <a:spLocks noGrp="1"/>
          </p:cNvSpPr>
          <p:nvPr>
            <p:ph type="body" sz="quarter" idx="15"/>
          </p:nvPr>
        </p:nvSpPr>
        <p:spPr/>
        <p:txBody>
          <a:bodyPr/>
          <a:lstStyle/>
          <a:p>
            <a:endParaRPr lang="da-DK"/>
          </a:p>
        </p:txBody>
      </p:sp>
      <p:sp>
        <p:nvSpPr>
          <p:cNvPr id="10" name="Tekstfelt 9">
            <a:extLst>
              <a:ext uri="{FF2B5EF4-FFF2-40B4-BE49-F238E27FC236}">
                <a16:creationId xmlns:a16="http://schemas.microsoft.com/office/drawing/2014/main" id="{2F79AA57-7781-237E-6B77-90784CAEC2AA}"/>
              </a:ext>
            </a:extLst>
          </p:cNvPr>
          <p:cNvSpPr txBox="1"/>
          <p:nvPr/>
        </p:nvSpPr>
        <p:spPr>
          <a:xfrm>
            <a:off x="10246864" y="129309"/>
            <a:ext cx="1584918" cy="230832"/>
          </a:xfrm>
          <a:prstGeom prst="rect">
            <a:avLst/>
          </a:prstGeom>
          <a:noFill/>
        </p:spPr>
        <p:txBody>
          <a:bodyPr wrap="square" rtlCol="0">
            <a:spAutoFit/>
          </a:bodyPr>
          <a:lstStyle/>
          <a:p>
            <a:r>
              <a:rPr lang="en-US" sz="900" dirty="0" err="1">
                <a:solidFill>
                  <a:schemeClr val="tx2"/>
                </a:solidFill>
              </a:rPr>
              <a:t>Markedsføringsmateriale</a:t>
            </a:r>
            <a:endParaRPr lang="da-DK" sz="900" dirty="0">
              <a:solidFill>
                <a:schemeClr val="tx2"/>
              </a:solidFill>
            </a:endParaRPr>
          </a:p>
        </p:txBody>
      </p:sp>
    </p:spTree>
    <p:extLst>
      <p:ext uri="{BB962C8B-B14F-4D97-AF65-F5344CB8AC3E}">
        <p14:creationId xmlns:p14="http://schemas.microsoft.com/office/powerpoint/2010/main" val="114610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dirty="0"/>
              <a:t>Materialet er produceret af BankInvest-koncernen (BankInvest) og skal anses som markedsføringsmateriale.</a:t>
            </a:r>
          </a:p>
          <a:p>
            <a:pPr fontAlgn="base"/>
            <a:endParaRPr lang="da-DK" dirty="0"/>
          </a:p>
          <a:p>
            <a:pPr fontAlgn="base"/>
            <a:r>
              <a:rPr lang="da-DK" dirty="0"/>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dirty="0"/>
          </a:p>
          <a:p>
            <a:pPr fontAlgn="base"/>
            <a:r>
              <a:rPr lang="da-DK" dirty="0"/>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dirty="0"/>
          </a:p>
        </p:txBody>
      </p:sp>
      <p:sp>
        <p:nvSpPr>
          <p:cNvPr id="3" name="Pladsholder til sidefod 2">
            <a:extLst>
              <a:ext uri="{FF2B5EF4-FFF2-40B4-BE49-F238E27FC236}">
                <a16:creationId xmlns:a16="http://schemas.microsoft.com/office/drawing/2014/main" id="{62B8D620-7373-8340-9020-73926647FC3A}"/>
              </a:ext>
            </a:extLst>
          </p:cNvPr>
          <p:cNvSpPr>
            <a:spLocks noGrp="1"/>
          </p:cNvSpPr>
          <p:nvPr>
            <p:ph type="ftr" sz="quarter" idx="11"/>
          </p:nvPr>
        </p:nvSpPr>
        <p:spPr/>
        <p:txBody>
          <a:bodyPr/>
          <a:lstStyle/>
          <a:p>
            <a:endParaRPr lang="da-DK" noProof="0" dirty="0"/>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dirty="0"/>
              <a:t>Disclaimer</a:t>
            </a:r>
            <a:endParaRPr lang="da-DK" dirty="0"/>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defPPr>
              <a:defRPr lang="da-DK"/>
            </a:defPPr>
            <a:lvl1pPr marL="0" algn="l" defTabSz="914400" rtl="0" eaLnBrk="1" latinLnBrk="0" hangingPunct="1">
              <a:defRPr sz="800" b="0" i="0" kern="1200">
                <a:solidFill>
                  <a:schemeClr val="accent2"/>
                </a:solidFill>
                <a:latin typeface="Work Sans Light"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9C6259-F55B-47A6-AB0B-9E9F0835A2F0}" type="slidenum">
              <a:rPr lang="da-DK" smtClean="0"/>
              <a:pPr/>
              <a:t>5</a:t>
            </a:fld>
            <a:endParaRPr lang="da-DK" noProof="0" dirty="0"/>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469693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2.xml><?xml version="1.0" encoding="utf-8"?>
<a:theme xmlns:a="http://schemas.openxmlformats.org/drawingml/2006/main" name="Mørke farver">
  <a:themeElements>
    <a:clrScheme name="Custom 1">
      <a:dk1>
        <a:srgbClr val="15304E"/>
      </a:dk1>
      <a:lt1>
        <a:srgbClr val="F4FAFE"/>
      </a:lt1>
      <a:dk2>
        <a:srgbClr val="193A5F"/>
      </a:dk2>
      <a:lt2>
        <a:srgbClr val="E3F3FD"/>
      </a:lt2>
      <a:accent1>
        <a:srgbClr val="4DBCC6"/>
      </a:accent1>
      <a:accent2>
        <a:srgbClr val="8D7FA9"/>
      </a:accent2>
      <a:accent3>
        <a:srgbClr val="B3CEA6"/>
      </a:accent3>
      <a:accent4>
        <a:srgbClr val="FAF08D"/>
      </a:accent4>
      <a:accent5>
        <a:srgbClr val="82B2D9"/>
      </a:accent5>
      <a:accent6>
        <a:srgbClr val="CC7977"/>
      </a:accent6>
      <a:hlink>
        <a:srgbClr val="4DBCC6"/>
      </a:hlink>
      <a:folHlink>
        <a:srgbClr val="B3CEA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2.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TemplateConfiguration><![CDATA[{"slideVersion":1,"isValidatorEnabled":false,"isLocked":false,"elementsMetadata":[],"slideId":"1095911062925737988","enableDocumentContentUpdater":false,"version":"2.0"}]]></TemplafySlideTemplate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A31A8-2B54-409F-9812-E6D596B8F9D4}">
  <ds:schemaRefs>
    <ds:schemaRef ds:uri="http://purl.org/dc/elements/1.1/"/>
    <ds:schemaRef ds:uri="http://schemas.openxmlformats.org/package/2006/metadata/core-properties"/>
    <ds:schemaRef ds:uri="http://schemas.microsoft.com/office/2006/documentManagement/types"/>
    <ds:schemaRef ds:uri="bf7927c7-5f72-4f83-b584-a5266f41c463"/>
    <ds:schemaRef ds:uri="http://www.w3.org/XML/1998/namespace"/>
    <ds:schemaRef ds:uri="http://schemas.microsoft.com/office/2006/metadata/properties"/>
    <ds:schemaRef ds:uri="http://purl.org/dc/dcmitype/"/>
    <ds:schemaRef ds:uri="http://purl.org/dc/terms/"/>
    <ds:schemaRef ds:uri="http://schemas.microsoft.com/office/infopath/2007/PartnerControls"/>
    <ds:schemaRef ds:uri="d48c66e5-4ee8-4bad-bc18-75f8eafaf659"/>
    <ds:schemaRef ds:uri="0e1ae550-6e19-4666-a1cd-db56e24dfd1d"/>
  </ds:schemaRefs>
</ds:datastoreItem>
</file>

<file path=customXml/itemProps2.xml><?xml version="1.0" encoding="utf-8"?>
<ds:datastoreItem xmlns:ds="http://schemas.openxmlformats.org/officeDocument/2006/customXml" ds:itemID="{B1F315A2-55E2-46C9-A550-D5A7F145AE2F}">
  <ds:schemaRefs/>
</ds:datastoreItem>
</file>

<file path=customXml/itemProps3.xml><?xml version="1.0" encoding="utf-8"?>
<ds:datastoreItem xmlns:ds="http://schemas.openxmlformats.org/officeDocument/2006/customXml" ds:itemID="{20E4D5B2-CE84-4185-B2BF-EDFCC69A6897}">
  <ds:schemaRefs>
    <ds:schemaRef ds:uri="http://schemas.microsoft.com/sharepoint/v3/contenttype/forms"/>
  </ds:schemaRefs>
</ds:datastoreItem>
</file>

<file path=customXml/itemProps4.xml><?xml version="1.0" encoding="utf-8"?>
<ds:datastoreItem xmlns:ds="http://schemas.openxmlformats.org/officeDocument/2006/customXml" ds:itemID="{ECAFCC0B-6A1D-4D13-9A85-8CED7181F54A}">
  <ds:schemaRefs/>
</ds:datastoreItem>
</file>

<file path=customXml/itemProps5.xml><?xml version="1.0" encoding="utf-8"?>
<ds:datastoreItem xmlns:ds="http://schemas.openxmlformats.org/officeDocument/2006/customXml" ds:itemID="{D176803D-74DD-45A6-9759-DBC1A5FD2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e550-6e19-4666-a1cd-db56e24dfd1d"/>
    <ds:schemaRef ds:uri="d48c66e5-4ee8-4bad-bc18-75f8eafaf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BankInvest-skabelon_2025</Template>
  <TotalTime>289</TotalTime>
  <Words>606</Words>
  <Application>Microsoft Office PowerPoint</Application>
  <PresentationFormat>Widescreen</PresentationFormat>
  <Paragraphs>95</Paragraphs>
  <Slides>5</Slides>
  <Notes>1</Notes>
  <HiddenSlides>0</HiddenSlides>
  <MMClips>0</MMClips>
  <ScaleCrop>false</ScaleCrop>
  <HeadingPairs>
    <vt:vector size="8" baseType="variant">
      <vt:variant>
        <vt:lpstr>Benyttede skrifttyper</vt:lpstr>
      </vt:variant>
      <vt:variant>
        <vt:i4>8</vt:i4>
      </vt:variant>
      <vt:variant>
        <vt:lpstr>Tema</vt:lpstr>
      </vt:variant>
      <vt:variant>
        <vt:i4>2</vt:i4>
      </vt:variant>
      <vt:variant>
        <vt:lpstr>Integrerede OLE-servere</vt:lpstr>
      </vt:variant>
      <vt:variant>
        <vt:i4>1</vt:i4>
      </vt:variant>
      <vt:variant>
        <vt:lpstr>Slidetitler</vt:lpstr>
      </vt:variant>
      <vt:variant>
        <vt:i4>5</vt:i4>
      </vt:variant>
    </vt:vector>
  </HeadingPairs>
  <TitlesOfParts>
    <vt:vector size="16" baseType="lpstr">
      <vt:lpstr>Aptos</vt:lpstr>
      <vt:lpstr>Arial</vt:lpstr>
      <vt:lpstr>Century Gothic</vt:lpstr>
      <vt:lpstr>Solomon Sans Book</vt:lpstr>
      <vt:lpstr>Times New Roman</vt:lpstr>
      <vt:lpstr>Work Sans</vt:lpstr>
      <vt:lpstr>Work Sans Light</vt:lpstr>
      <vt:lpstr>Work Sans SemiBold</vt:lpstr>
      <vt:lpstr>Lyse farver</vt:lpstr>
      <vt:lpstr>Mørke farver</vt:lpstr>
      <vt:lpstr>think-cell Slide</vt:lpstr>
      <vt:lpstr>BIX</vt:lpstr>
      <vt:lpstr>BankInvests indeksfonde  hedder BIX</vt:lpstr>
      <vt:lpstr>BIX-familien har tre medlemmer</vt:lpstr>
      <vt:lpstr>Følger BankInvests Politik for Ansvarlige investeringer</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Cecilie Klit Jørgensen</dc:creator>
  <cp:lastModifiedBy>Cecilie Klit Jørgensen</cp:lastModifiedBy>
  <cp:revision>4</cp:revision>
  <dcterms:created xsi:type="dcterms:W3CDTF">2025-09-01T09:04:46Z</dcterms:created>
  <dcterms:modified xsi:type="dcterms:W3CDTF">2026-03-12T14:18:44Z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ies>
</file>